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DM Sans Medium"/>
      <p:regular r:id="rId49"/>
      <p:bold r:id="rId50"/>
      <p:italic r:id="rId51"/>
      <p:boldItalic r:id="rId52"/>
    </p:embeddedFont>
    <p:embeddedFont>
      <p:font typeface="Helvetica Neue Light"/>
      <p:regular r:id="rId53"/>
      <p:bold r:id="rId54"/>
      <p:italic r:id="rId55"/>
      <p:boldItalic r:id="rId56"/>
    </p:embeddedFont>
    <p:embeddedFont>
      <p:font typeface="DM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DMSans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DM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Medium-italic.fntdata"/><Relationship Id="rId50" Type="http://schemas.openxmlformats.org/officeDocument/2006/relationships/font" Target="fonts/DMSansMedium-bold.fntdata"/><Relationship Id="rId53" Type="http://schemas.openxmlformats.org/officeDocument/2006/relationships/font" Target="fonts/HelveticaNeueLight-regular.fntdata"/><Relationship Id="rId52" Type="http://schemas.openxmlformats.org/officeDocument/2006/relationships/font" Target="fonts/DMSansMedium-boldItalic.fntdata"/><Relationship Id="rId11" Type="http://schemas.openxmlformats.org/officeDocument/2006/relationships/slide" Target="slides/slide6.xml"/><Relationship Id="rId55" Type="http://schemas.openxmlformats.org/officeDocument/2006/relationships/font" Target="fonts/HelveticaNeueLight-italic.fntdata"/><Relationship Id="rId10" Type="http://schemas.openxmlformats.org/officeDocument/2006/relationships/slide" Target="slides/slide5.xml"/><Relationship Id="rId54" Type="http://schemas.openxmlformats.org/officeDocument/2006/relationships/font" Target="fonts/HelveticaNeueLight-bold.fntdata"/><Relationship Id="rId13" Type="http://schemas.openxmlformats.org/officeDocument/2006/relationships/slide" Target="slides/slide8.xml"/><Relationship Id="rId57" Type="http://schemas.openxmlformats.org/officeDocument/2006/relationships/font" Target="fonts/DMSans-regular.fntdata"/><Relationship Id="rId12" Type="http://schemas.openxmlformats.org/officeDocument/2006/relationships/slide" Target="slides/slide7.xml"/><Relationship Id="rId56" Type="http://schemas.openxmlformats.org/officeDocument/2006/relationships/font" Target="fonts/HelveticaNeueLight-boldItalic.fntdata"/><Relationship Id="rId15" Type="http://schemas.openxmlformats.org/officeDocument/2006/relationships/slide" Target="slides/slide10.xml"/><Relationship Id="rId59" Type="http://schemas.openxmlformats.org/officeDocument/2006/relationships/font" Target="fonts/DMSans-italic.fntdata"/><Relationship Id="rId14" Type="http://schemas.openxmlformats.org/officeDocument/2006/relationships/slide" Target="slides/slide9.xml"/><Relationship Id="rId58" Type="http://schemas.openxmlformats.org/officeDocument/2006/relationships/font" Target="fonts/DM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playlist?list=PL_-j_Nxetw-FkGoc8FC8CnNbS18-hdGeu" TargetMode="External"/><Relationship Id="rId3" Type="http://schemas.openxmlformats.org/officeDocument/2006/relationships/hyperlink" Target="https://www.youtube.com/watch?v=kpPw989W8cQ&amp;list=PL_-j_Nxetw-EAzc7gJGeyGomRD7JQUmHM"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SuXj-ElTjL4&amp;list=PL_-j_Nxetw-E1YOlrXMfvF3TQPa0VJDhE" TargetMode="External"/><Relationship Id="rId7" Type="http://schemas.openxmlformats.org/officeDocument/2006/relationships/hyperlink" Target="https://open.spotify.com/show/6Z4gbxrzelqVU3syDH3JzI"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13c9d1b81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13c9d1b81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401d2a2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401d2a2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44110e070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44110e070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4110e070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44110e070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4110e070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4110e070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44110e070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44110e070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44110e070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44110e070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44110e070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44110e070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44110e070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44110e070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baaf9b5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baaf9b5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44401cc9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44401cc9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44401cc9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44401cc9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4401cc93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44401cc93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4401cc93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4401cc93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4401cc93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4401cc93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44401cc93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44401cc93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44401cc93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44401cc93f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4401cc93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4401cc93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44401cc93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44401cc93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4401cc93f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4401cc93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82f8f62c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82f8f62c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82f8f62c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382f8f62c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82f8f62c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82f8f62c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82eca3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82eca3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82eca39e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82eca39e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82fe57d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82fe57d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82f8f62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382f8f62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4433acdcde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4433acdcde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433acdc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433acdc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Usar para que los estudiantes puedan explorar recursos creados por Coderhouse.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Se puede vincular contenido de los canales oficiales de Coderhouse, tanto Youtube como Spotify.</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Por ejemplo:</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Marketing Digital: </a:t>
            </a:r>
            <a:r>
              <a:rPr lang="es" u="sng">
                <a:solidFill>
                  <a:schemeClr val="hlink"/>
                </a:solidFill>
                <a:highlight>
                  <a:srgbClr val="F8F8F8"/>
                </a:highlight>
                <a:latin typeface="DM Sans"/>
                <a:ea typeface="DM Sans"/>
                <a:cs typeface="DM Sans"/>
                <a:sym typeface="DM Sans"/>
                <a:hlinkClick r:id="rId2"/>
              </a:rPr>
              <a:t>https://www.youtube.com/playlist?list=PL_-j_Nxetw-FkGoc8FC8CnNbS18-hdGeu</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Diseño UX/UI: </a:t>
            </a:r>
            <a:r>
              <a:rPr lang="es" u="sng">
                <a:solidFill>
                  <a:schemeClr val="hlink"/>
                </a:solidFill>
                <a:highlight>
                  <a:srgbClr val="F8F8F8"/>
                </a:highlight>
                <a:latin typeface="DM Sans"/>
                <a:ea typeface="DM Sans"/>
                <a:cs typeface="DM Sans"/>
                <a:sym typeface="DM Sans"/>
                <a:hlinkClick r:id="rId3"/>
              </a:rPr>
              <a:t>https://www.youtube.com/watch?v=kpPw989W8cQ&amp;list=PL_-j_Nxetw-EAzc7gJGeyGomRD7JQUmHM</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Programación: </a:t>
            </a:r>
            <a:r>
              <a:rPr lang="es" u="sng">
                <a:solidFill>
                  <a:schemeClr val="hlink"/>
                </a:solidFill>
                <a:highlight>
                  <a:srgbClr val="F8F8F8"/>
                </a:highlight>
                <a:latin typeface="DM Sans"/>
                <a:ea typeface="DM Sans"/>
                <a:cs typeface="DM Sans"/>
                <a:sym typeface="DM Sans"/>
                <a:hlinkClick r:id="rId4"/>
              </a:rPr>
              <a:t>https://www.youtube.com/watch?v=tYC_yfXJb88&amp;list=PL_-j_Nxetw-GGSiu_0KAQKktto9-lOtaO</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freelance: </a:t>
            </a:r>
            <a:r>
              <a:rPr lang="es" u="sng">
                <a:solidFill>
                  <a:schemeClr val="hlink"/>
                </a:solidFill>
                <a:highlight>
                  <a:srgbClr val="F8F8F8"/>
                </a:highlight>
                <a:latin typeface="DM Sans"/>
                <a:ea typeface="DM Sans"/>
                <a:cs typeface="DM Sans"/>
                <a:sym typeface="DM Sans"/>
                <a:hlinkClick r:id="rId5"/>
              </a:rPr>
              <a:t>https://www.youtube.com/watch?v=ua4S23T70KU&amp;list=PL_-j_Nxetw-HUemJyXLr18G5l5t3VU_Eh</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profesional: </a:t>
            </a:r>
            <a:r>
              <a:rPr lang="es" u="sng">
                <a:solidFill>
                  <a:schemeClr val="hlink"/>
                </a:solidFill>
                <a:highlight>
                  <a:srgbClr val="F8F8F8"/>
                </a:highlight>
                <a:latin typeface="DM Sans"/>
                <a:ea typeface="DM Sans"/>
                <a:cs typeface="DM Sans"/>
                <a:sym typeface="DM Sans"/>
                <a:hlinkClick r:id="rId6"/>
              </a:rPr>
              <a:t>https://www.youtube.com/watch?v=SuXj-ElTjL4&amp;list=PL_-j_Nxetw-E1YOlrXMfvF3TQPa0VJDhE</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s">
                <a:solidFill>
                  <a:schemeClr val="dk1"/>
                </a:solidFill>
                <a:latin typeface="DM Sans"/>
                <a:ea typeface="DM Sans"/>
                <a:cs typeface="DM Sans"/>
                <a:sym typeface="DM Sans"/>
              </a:rPr>
              <a:t>Canal de Spotify de Coder: </a:t>
            </a:r>
            <a:r>
              <a:rPr lang="es" u="sng">
                <a:solidFill>
                  <a:schemeClr val="hlink"/>
                </a:solidFill>
                <a:latin typeface="DM Sans"/>
                <a:ea typeface="DM Sans"/>
                <a:cs typeface="DM Sans"/>
                <a:sym typeface="DM Sans"/>
                <a:hlinkClick r:id="rId7"/>
              </a:rPr>
              <a:t>https://open.spotify.com/show/6Z4gbxrzelqVU3syDH3JzI</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eb5a9f3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eb5a9f3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eb5a9f3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eb5a9f3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0f2b71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0f2b71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d869e21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d869e21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eb5a9f3a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eb5a9f3a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4110e070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44110e070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4110e070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4110e070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hyperlink" Target="https://coderhouse.hiringroom.com/job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ocs.google.com/presentation/d/1FVaN1prxFmAsGlm2IrXOuUYZ1Bgnmc0wQ2ggqf5esJs/edit#slide=id.g1382ebf186b_0_1" TargetMode="External"/><Relationship Id="rId4" Type="http://schemas.openxmlformats.org/officeDocument/2006/relationships/image" Target="../media/image18.png"/><Relationship Id="rId5"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6.jpg"/><Relationship Id="rId4" Type="http://schemas.openxmlformats.org/officeDocument/2006/relationships/image" Target="../media/image28.jpg"/><Relationship Id="rId5"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hyperlink" Target="https://www.youtube.com/watch?v=R2Nkv3P-9CU" TargetMode="External"/><Relationship Id="rId5" Type="http://schemas.openxmlformats.org/officeDocument/2006/relationships/hyperlink" Target="https://www.youtube.com/watch?v=R2Nkv3P-9C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slide" Target="/ppt/slides/slide8.xml"/><Relationship Id="rId6" Type="http://schemas.openxmlformats.org/officeDocument/2006/relationships/slide" Target="/ppt/slides/slide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1</a:t>
            </a:r>
            <a:r>
              <a:rPr b="1" lang="es" sz="4000">
                <a:solidFill>
                  <a:schemeClr val="dk1"/>
                </a:solidFill>
                <a:latin typeface="DM Sans"/>
                <a:ea typeface="DM Sans"/>
                <a:cs typeface="DM Sans"/>
                <a:sym typeface="DM Sans"/>
              </a:rPr>
              <a:t>- Condicionales</a:t>
            </a:r>
            <a:endParaRPr b="1" sz="4000">
              <a:solidFill>
                <a:schemeClr val="dk1"/>
              </a:solidFill>
              <a:latin typeface="DM Sans"/>
              <a:ea typeface="DM Sans"/>
              <a:cs typeface="DM Sans"/>
              <a:sym typeface="DM Sans"/>
            </a:endParaRPr>
          </a:p>
        </p:txBody>
      </p:sp>
      <p:sp>
        <p:nvSpPr>
          <p:cNvPr id="158" name="Google Shape;158;p24"/>
          <p:cNvSpPr txBox="1"/>
          <p:nvPr/>
        </p:nvSpPr>
        <p:spPr>
          <a:xfrm>
            <a:off x="475500" y="1540075"/>
            <a:ext cx="536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t>
            </a:r>
            <a:r>
              <a:rPr b="1" lang="es" sz="1350">
                <a:latin typeface="DM Sans"/>
                <a:ea typeface="DM Sans"/>
                <a:cs typeface="DM Sans"/>
                <a:sym typeface="DM Sans"/>
              </a:rPr>
              <a:t>condicionales</a:t>
            </a:r>
            <a:r>
              <a:rPr lang="es" sz="1350">
                <a:latin typeface="DM Sans"/>
                <a:ea typeface="DM Sans"/>
                <a:cs typeface="DM Sans"/>
                <a:sym typeface="DM Sans"/>
              </a:rPr>
              <a:t> son sentencias que podemos utilizar para </a:t>
            </a:r>
            <a:r>
              <a:rPr lang="es" sz="1350">
                <a:highlight>
                  <a:schemeClr val="accent6"/>
                </a:highlight>
                <a:latin typeface="DM Sans"/>
                <a:ea typeface="DM Sans"/>
                <a:cs typeface="DM Sans"/>
                <a:sym typeface="DM Sans"/>
              </a:rPr>
              <a:t>interpretar un conjunto de instrucciones</a:t>
            </a:r>
            <a:r>
              <a:rPr lang="es" sz="1350">
                <a:latin typeface="DM Sans"/>
                <a:ea typeface="DM Sans"/>
                <a:cs typeface="DM Sans"/>
                <a:sym typeface="DM Sans"/>
              </a:rPr>
              <a:t> en función del resultado de una comparación.</a:t>
            </a:r>
            <a:endParaRPr sz="1350">
              <a:latin typeface="DM Sans"/>
              <a:ea typeface="DM Sans"/>
              <a:cs typeface="DM Sans"/>
              <a:sym typeface="DM Sans"/>
            </a:endParaRPr>
          </a:p>
        </p:txBody>
      </p:sp>
      <p:sp>
        <p:nvSpPr>
          <p:cNvPr id="159" name="Google Shape;159;p24"/>
          <p:cNvSpPr txBox="1"/>
          <p:nvPr/>
        </p:nvSpPr>
        <p:spPr>
          <a:xfrm>
            <a:off x="475500" y="2529925"/>
            <a:ext cx="7925700" cy="2061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nsolas"/>
                <a:ea typeface="Consolas"/>
                <a:cs typeface="Consolas"/>
                <a:sym typeface="Consolas"/>
              </a:rPr>
              <a:t>let</a:t>
            </a:r>
            <a:r>
              <a:rPr lang="es" sz="1200">
                <a:solidFill>
                  <a:srgbClr val="F8F8F2"/>
                </a:solidFill>
                <a:latin typeface="Consolas"/>
                <a:ea typeface="Consolas"/>
                <a:cs typeface="Consolas"/>
                <a:sym typeface="Consolas"/>
              </a:rPr>
              <a:t> nombreIngresado   </a:t>
            </a:r>
            <a:r>
              <a:rPr lang="es" sz="1200">
                <a:solidFill>
                  <a:srgbClr val="FF79C6"/>
                </a:solidFill>
                <a:latin typeface="Consolas"/>
                <a:ea typeface="Consolas"/>
                <a:cs typeface="Consolas"/>
                <a:sym typeface="Consolas"/>
              </a:rPr>
              <a:t>=</a:t>
            </a:r>
            <a:r>
              <a:rPr lang="es" sz="1200">
                <a:solidFill>
                  <a:srgbClr val="F8F8F2"/>
                </a:solidFill>
                <a:latin typeface="Consolas"/>
                <a:ea typeface="Consolas"/>
                <a:cs typeface="Consolas"/>
                <a:sym typeface="Consolas"/>
              </a:rPr>
              <a:t> </a:t>
            </a:r>
            <a:r>
              <a:rPr lang="es" sz="1200">
                <a:solidFill>
                  <a:srgbClr val="8BE9FD"/>
                </a:solidFill>
                <a:latin typeface="Consolas"/>
                <a:ea typeface="Consolas"/>
                <a:cs typeface="Consolas"/>
                <a:sym typeface="Consolas"/>
              </a:rPr>
              <a:t>prompt</a:t>
            </a:r>
            <a:r>
              <a:rPr lang="es" sz="1200">
                <a:solidFill>
                  <a:srgbClr val="F8F8F2"/>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Ingresar nombre</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nsolas"/>
                <a:ea typeface="Consolas"/>
                <a:cs typeface="Consolas"/>
                <a:sym typeface="Consolas"/>
              </a:rPr>
              <a:t>if</a:t>
            </a:r>
            <a:r>
              <a:rPr lang="es" sz="1200">
                <a:solidFill>
                  <a:srgbClr val="F8F8F2"/>
                </a:solidFill>
                <a:latin typeface="Consolas"/>
                <a:ea typeface="Consolas"/>
                <a:cs typeface="Consolas"/>
                <a:sym typeface="Consolas"/>
              </a:rPr>
              <a:t>((nombreIngresado </a:t>
            </a:r>
            <a:r>
              <a:rPr lang="es" sz="1200">
                <a:solidFill>
                  <a:srgbClr val="FF79C6"/>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 </a:t>
            </a:r>
            <a:r>
              <a:rPr lang="es" sz="1200">
                <a:solidFill>
                  <a:srgbClr val="FF79C6"/>
                </a:solidFill>
                <a:latin typeface="Consolas"/>
                <a:ea typeface="Consolas"/>
                <a:cs typeface="Consolas"/>
                <a:sym typeface="Consolas"/>
              </a:rPr>
              <a:t>&amp;&amp;</a:t>
            </a:r>
            <a:r>
              <a:rPr lang="es" sz="1200">
                <a:solidFill>
                  <a:srgbClr val="F8F8F2"/>
                </a:solidFill>
                <a:latin typeface="Consolas"/>
                <a:ea typeface="Consolas"/>
                <a:cs typeface="Consolas"/>
                <a:sym typeface="Consolas"/>
              </a:rPr>
              <a:t> ((nombreIngresado </a:t>
            </a:r>
            <a:r>
              <a:rPr lang="es" sz="1200">
                <a:solidFill>
                  <a:srgbClr val="FF79C6"/>
                </a:solidFill>
                <a:latin typeface="Consolas"/>
                <a:ea typeface="Consolas"/>
                <a:cs typeface="Consolas"/>
                <a:sym typeface="Consolas"/>
              </a:rPr>
              <a:t>==</a:t>
            </a:r>
            <a:r>
              <a:rPr lang="es" sz="1200">
                <a:solidFill>
                  <a:srgbClr val="F8F8F2"/>
                </a:solidFill>
                <a:latin typeface="Consolas"/>
                <a:ea typeface="Consolas"/>
                <a:cs typeface="Consolas"/>
                <a:sym typeface="Consolas"/>
              </a:rPr>
              <a:t> </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EMA</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 </a:t>
            </a:r>
            <a:r>
              <a:rPr lang="es" sz="1200">
                <a:solidFill>
                  <a:srgbClr val="FF79C6"/>
                </a:solidFill>
                <a:latin typeface="Consolas"/>
                <a:ea typeface="Consolas"/>
                <a:cs typeface="Consolas"/>
                <a:sym typeface="Consolas"/>
              </a:rPr>
              <a:t>||</a:t>
            </a:r>
            <a:r>
              <a:rPr lang="es" sz="1200">
                <a:solidFill>
                  <a:srgbClr val="F8F8F2"/>
                </a:solidFill>
                <a:latin typeface="Consolas"/>
                <a:ea typeface="Consolas"/>
                <a:cs typeface="Consolas"/>
                <a:sym typeface="Consolas"/>
              </a:rPr>
              <a:t> (nombreIngresado </a:t>
            </a:r>
            <a:r>
              <a:rPr lang="es" sz="1200">
                <a:solidFill>
                  <a:srgbClr val="FF79C6"/>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ema</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nsolas"/>
                <a:ea typeface="Consolas"/>
                <a:cs typeface="Consolas"/>
                <a:sym typeface="Consolas"/>
              </a:rPr>
              <a:t>    </a:t>
            </a:r>
            <a:r>
              <a:rPr lang="es" sz="1200">
                <a:solidFill>
                  <a:srgbClr val="8BE9FD"/>
                </a:solidFill>
                <a:latin typeface="Consolas"/>
                <a:ea typeface="Consolas"/>
                <a:cs typeface="Consolas"/>
                <a:sym typeface="Consolas"/>
              </a:rPr>
              <a:t>alert</a:t>
            </a:r>
            <a:r>
              <a:rPr lang="es" sz="1200">
                <a:solidFill>
                  <a:srgbClr val="F8F8F2"/>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Hola Ema</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nsolas"/>
                <a:ea typeface="Consolas"/>
                <a:cs typeface="Consolas"/>
                <a:sym typeface="Consolas"/>
              </a:rPr>
              <a:t>}</a:t>
            </a:r>
            <a:r>
              <a:rPr lang="es" sz="1200">
                <a:solidFill>
                  <a:srgbClr val="FF79C6"/>
                </a:solidFill>
                <a:latin typeface="Consolas"/>
                <a:ea typeface="Consolas"/>
                <a:cs typeface="Consolas"/>
                <a:sym typeface="Consolas"/>
              </a:rPr>
              <a:t>else</a:t>
            </a: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nsolas"/>
                <a:ea typeface="Consolas"/>
                <a:cs typeface="Consolas"/>
                <a:sym typeface="Consolas"/>
              </a:rPr>
              <a:t>    </a:t>
            </a:r>
            <a:r>
              <a:rPr lang="es" sz="1200">
                <a:solidFill>
                  <a:srgbClr val="8BE9FD"/>
                </a:solidFill>
                <a:latin typeface="Consolas"/>
                <a:ea typeface="Consolas"/>
                <a:cs typeface="Consolas"/>
                <a:sym typeface="Consolas"/>
              </a:rPr>
              <a:t>alert</a:t>
            </a:r>
            <a:r>
              <a:rPr lang="es" sz="1200">
                <a:solidFill>
                  <a:srgbClr val="F8F8F2"/>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Error: Ingresar nombre valido</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30434"/>
              </a:lnSpc>
              <a:spcBef>
                <a:spcPts val="0"/>
              </a:spcBef>
              <a:spcAft>
                <a:spcPts val="0"/>
              </a:spcAft>
              <a:buClr>
                <a:srgbClr val="000000"/>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000000"/>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2- Bucles</a:t>
            </a:r>
            <a:endParaRPr b="1" sz="4000">
              <a:solidFill>
                <a:schemeClr val="dk1"/>
              </a:solidFill>
              <a:latin typeface="DM Sans"/>
              <a:ea typeface="DM Sans"/>
              <a:cs typeface="DM Sans"/>
              <a:sym typeface="DM Sans"/>
            </a:endParaRPr>
          </a:p>
        </p:txBody>
      </p:sp>
      <p:sp>
        <p:nvSpPr>
          <p:cNvPr id="165" name="Google Shape;165;p25"/>
          <p:cNvSpPr txBox="1"/>
          <p:nvPr/>
        </p:nvSpPr>
        <p:spPr>
          <a:xfrm>
            <a:off x="475500" y="1507850"/>
            <a:ext cx="4663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t>
            </a:r>
            <a:r>
              <a:rPr b="1" lang="es" sz="1350">
                <a:latin typeface="DM Sans"/>
                <a:ea typeface="DM Sans"/>
                <a:cs typeface="DM Sans"/>
                <a:sym typeface="DM Sans"/>
              </a:rPr>
              <a:t>bucles</a:t>
            </a:r>
            <a:r>
              <a:rPr lang="es" sz="1350">
                <a:latin typeface="DM Sans"/>
                <a:ea typeface="DM Sans"/>
                <a:cs typeface="DM Sans"/>
                <a:sym typeface="DM Sans"/>
              </a:rPr>
              <a:t> son sentencias que podemos utilizar para r</a:t>
            </a:r>
            <a:r>
              <a:rPr lang="es" sz="1350">
                <a:highlight>
                  <a:schemeClr val="accent6"/>
                </a:highlight>
                <a:latin typeface="DM Sans"/>
                <a:ea typeface="DM Sans"/>
                <a:cs typeface="DM Sans"/>
                <a:sym typeface="DM Sans"/>
              </a:rPr>
              <a:t>epetir un conjunto de instrucciones</a:t>
            </a:r>
            <a:r>
              <a:rPr lang="es" sz="1350">
                <a:latin typeface="DM Sans"/>
                <a:ea typeface="DM Sans"/>
                <a:cs typeface="DM Sans"/>
                <a:sym typeface="DM Sans"/>
              </a:rPr>
              <a:t> más de una vez de forma consecutiva.</a:t>
            </a:r>
            <a:endParaRPr sz="1350">
              <a:latin typeface="DM Sans"/>
              <a:ea typeface="DM Sans"/>
              <a:cs typeface="DM Sans"/>
              <a:sym typeface="DM Sans"/>
            </a:endParaRPr>
          </a:p>
        </p:txBody>
      </p:sp>
      <p:sp>
        <p:nvSpPr>
          <p:cNvPr id="166" name="Google Shape;166;p25"/>
          <p:cNvSpPr txBox="1"/>
          <p:nvPr/>
        </p:nvSpPr>
        <p:spPr>
          <a:xfrm>
            <a:off x="475500" y="2465475"/>
            <a:ext cx="7466100" cy="2126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entrada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8BE9FD"/>
                </a:solidFill>
                <a:latin typeface="Courier New"/>
                <a:ea typeface="Courier New"/>
                <a:cs typeface="Courier New"/>
                <a:sym typeface="Courier New"/>
              </a:rPr>
              <a:t>prompt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Ingresar un dato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6272A4"/>
                </a:solidFill>
                <a:latin typeface="Courier New"/>
                <a:ea typeface="Courier New"/>
                <a:cs typeface="Courier New"/>
                <a:sym typeface="Courier New"/>
              </a:rPr>
              <a:t>//Repetimos con While hasta que el usuario ingresa "ESC"</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while</a:t>
            </a:r>
            <a:r>
              <a:rPr lang="es" sz="1200">
                <a:solidFill>
                  <a:srgbClr val="F8F8F2"/>
                </a:solidFill>
                <a:latin typeface="Courier New"/>
                <a:ea typeface="Courier New"/>
                <a:cs typeface="Courier New"/>
                <a:sym typeface="Courier New"/>
              </a:rPr>
              <a:t>(entrada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ESC</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8BE9FD"/>
                </a:solidFill>
                <a:latin typeface="Courier New"/>
                <a:ea typeface="Courier New"/>
                <a:cs typeface="Courier New"/>
                <a:sym typeface="Courier New"/>
              </a:rPr>
              <a:t>alert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El usuario ingresó </a:t>
            </a:r>
            <a:r>
              <a:rPr lang="es" sz="1200">
                <a:solidFill>
                  <a:srgbClr val="E9F284"/>
                </a:solidFill>
                <a:latin typeface="Courier New"/>
                <a:ea typeface="Courier New"/>
                <a:cs typeface="Courier New"/>
                <a:sym typeface="Courier New"/>
              </a:rPr>
              <a:t>"</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entrada);</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6272A4"/>
                </a:solidFill>
                <a:latin typeface="Courier New"/>
                <a:ea typeface="Courier New"/>
                <a:cs typeface="Courier New"/>
                <a:sym typeface="Courier New"/>
              </a:rPr>
              <a:t>//Volvemos a solicitar un dato. En la próxima iteración se evalúa si no es ESC.</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urier New"/>
                <a:ea typeface="Courier New"/>
                <a:cs typeface="Courier New"/>
                <a:sym typeface="Courier New"/>
              </a:rPr>
              <a:t>    entrada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8BE9FD"/>
                </a:solidFill>
                <a:latin typeface="Courier New"/>
                <a:ea typeface="Courier New"/>
                <a:cs typeface="Courier New"/>
                <a:sym typeface="Courier New"/>
              </a:rPr>
              <a:t>prompt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Ingresar otro dato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rgbClr val="000000"/>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00">
              <a:solidFill>
                <a:srgbClr val="000000"/>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3- Funciones</a:t>
            </a:r>
            <a:endParaRPr b="1" sz="4000">
              <a:solidFill>
                <a:schemeClr val="dk1"/>
              </a:solidFill>
              <a:latin typeface="DM Sans"/>
              <a:ea typeface="DM Sans"/>
              <a:cs typeface="DM Sans"/>
              <a:sym typeface="DM Sans"/>
            </a:endParaRPr>
          </a:p>
        </p:txBody>
      </p:sp>
      <p:sp>
        <p:nvSpPr>
          <p:cNvPr id="172" name="Google Shape;172;p26"/>
          <p:cNvSpPr txBox="1"/>
          <p:nvPr/>
        </p:nvSpPr>
        <p:spPr>
          <a:xfrm>
            <a:off x="475500" y="1678200"/>
            <a:ext cx="4928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a:t>
            </a:r>
            <a:r>
              <a:rPr b="1" lang="es" sz="1350">
                <a:latin typeface="DM Sans"/>
                <a:ea typeface="DM Sans"/>
                <a:cs typeface="DM Sans"/>
                <a:sym typeface="DM Sans"/>
              </a:rPr>
              <a:t>funciones</a:t>
            </a:r>
            <a:r>
              <a:rPr lang="es" sz="1350">
                <a:latin typeface="DM Sans"/>
                <a:ea typeface="DM Sans"/>
                <a:cs typeface="DM Sans"/>
                <a:sym typeface="DM Sans"/>
              </a:rPr>
              <a:t> son un conjunto de instrucciones destinadas a r</a:t>
            </a:r>
            <a:r>
              <a:rPr lang="es" sz="1350">
                <a:highlight>
                  <a:schemeClr val="accent6"/>
                </a:highlight>
                <a:latin typeface="DM Sans"/>
                <a:ea typeface="DM Sans"/>
                <a:cs typeface="DM Sans"/>
                <a:sym typeface="DM Sans"/>
              </a:rPr>
              <a:t>esolver una situación en el programa</a:t>
            </a:r>
            <a:r>
              <a:rPr lang="es" sz="1350">
                <a:latin typeface="DM Sans"/>
                <a:ea typeface="DM Sans"/>
                <a:cs typeface="DM Sans"/>
                <a:sym typeface="DM Sans"/>
              </a:rPr>
              <a:t>. Podemos reutilizarlas y modificarlas fácilmente.</a:t>
            </a:r>
            <a:endParaRPr sz="1350">
              <a:latin typeface="DM Sans"/>
              <a:ea typeface="DM Sans"/>
              <a:cs typeface="DM Sans"/>
              <a:sym typeface="DM Sans"/>
            </a:endParaRPr>
          </a:p>
        </p:txBody>
      </p:sp>
      <p:sp>
        <p:nvSpPr>
          <p:cNvPr id="173" name="Google Shape;173;p26"/>
          <p:cNvSpPr txBox="1"/>
          <p:nvPr/>
        </p:nvSpPr>
        <p:spPr>
          <a:xfrm>
            <a:off x="475500" y="2772775"/>
            <a:ext cx="7529100" cy="173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suma</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a</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b</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a</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b</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6272A4"/>
                </a:solidFill>
                <a:latin typeface="Courier New"/>
                <a:ea typeface="Courier New"/>
                <a:cs typeface="Courier New"/>
                <a:sym typeface="Courier New"/>
              </a:rPr>
              <a:t>//Si es una función de una sola línea con retorno podemos evitar escribir el cuerpo.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resta</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a</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b</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a</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b</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suma</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15</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20</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resta</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20</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5</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rgbClr val="000000"/>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rgbClr val="000000"/>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rgbClr val="000000"/>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nvSpPr>
        <p:spPr>
          <a:xfrm>
            <a:off x="475500" y="51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4- Objetos</a:t>
            </a:r>
            <a:endParaRPr b="1" sz="4000">
              <a:solidFill>
                <a:schemeClr val="dk1"/>
              </a:solidFill>
              <a:latin typeface="DM Sans"/>
              <a:ea typeface="DM Sans"/>
              <a:cs typeface="DM Sans"/>
              <a:sym typeface="DM Sans"/>
            </a:endParaRPr>
          </a:p>
        </p:txBody>
      </p:sp>
      <p:sp>
        <p:nvSpPr>
          <p:cNvPr id="179" name="Google Shape;179;p27"/>
          <p:cNvSpPr txBox="1"/>
          <p:nvPr/>
        </p:nvSpPr>
        <p:spPr>
          <a:xfrm>
            <a:off x="475500" y="1368725"/>
            <a:ext cx="5255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t>
            </a:r>
            <a:r>
              <a:rPr b="1" lang="es" sz="1350">
                <a:latin typeface="DM Sans"/>
                <a:ea typeface="DM Sans"/>
                <a:cs typeface="DM Sans"/>
                <a:sym typeface="DM Sans"/>
              </a:rPr>
              <a:t>objetos</a:t>
            </a:r>
            <a:r>
              <a:rPr lang="es" sz="1350">
                <a:latin typeface="DM Sans"/>
                <a:ea typeface="DM Sans"/>
                <a:cs typeface="DM Sans"/>
                <a:sym typeface="DM Sans"/>
              </a:rPr>
              <a:t> son estructuras que podemos definir para </a:t>
            </a:r>
            <a:r>
              <a:rPr lang="es" sz="1350">
                <a:highlight>
                  <a:schemeClr val="accent6"/>
                </a:highlight>
                <a:latin typeface="DM Sans"/>
                <a:ea typeface="DM Sans"/>
                <a:cs typeface="DM Sans"/>
                <a:sym typeface="DM Sans"/>
              </a:rPr>
              <a:t>agrupar valores bajo un mismo criterio y asignarle comportamiento.</a:t>
            </a:r>
            <a:endParaRPr sz="1350">
              <a:highlight>
                <a:schemeClr val="accent6"/>
              </a:highlight>
              <a:latin typeface="DM Sans"/>
              <a:ea typeface="DM Sans"/>
              <a:cs typeface="DM Sans"/>
              <a:sym typeface="DM Sans"/>
            </a:endParaRPr>
          </a:p>
        </p:txBody>
      </p:sp>
      <p:sp>
        <p:nvSpPr>
          <p:cNvPr id="180" name="Google Shape;180;p27"/>
          <p:cNvSpPr txBox="1"/>
          <p:nvPr/>
        </p:nvSpPr>
        <p:spPr>
          <a:xfrm>
            <a:off x="475500" y="2083875"/>
            <a:ext cx="7581000" cy="250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function</a:t>
            </a:r>
            <a:r>
              <a:rPr lang="es" sz="1100">
                <a:solidFill>
                  <a:srgbClr val="F8F8F2"/>
                </a:solidFill>
                <a:latin typeface="Courier New"/>
                <a:ea typeface="Courier New"/>
                <a:cs typeface="Courier New"/>
                <a:sym typeface="Courier New"/>
              </a:rPr>
              <a:t> </a:t>
            </a:r>
            <a:r>
              <a:rPr lang="es" sz="1100">
                <a:solidFill>
                  <a:srgbClr val="8BE9FD"/>
                </a:solidFill>
                <a:latin typeface="Courier New"/>
                <a:ea typeface="Courier New"/>
                <a:cs typeface="Courier New"/>
                <a:sym typeface="Courier New"/>
              </a:rPr>
              <a:t>Persona</a:t>
            </a:r>
            <a:r>
              <a:rPr lang="es" sz="1100">
                <a:solidFill>
                  <a:srgbClr val="F8F8F2"/>
                </a:solidFill>
                <a:latin typeface="Courier New"/>
                <a:ea typeface="Courier New"/>
                <a:cs typeface="Courier New"/>
                <a:sym typeface="Courier New"/>
              </a:rPr>
              <a:t>(</a:t>
            </a:r>
            <a:r>
              <a:rPr i="1" lang="es" sz="1100">
                <a:solidFill>
                  <a:srgbClr val="FFB86C"/>
                </a:solidFill>
                <a:latin typeface="Courier New"/>
                <a:ea typeface="Courier New"/>
                <a:cs typeface="Courier New"/>
                <a:sym typeface="Courier New"/>
              </a:rPr>
              <a:t>nombre</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edad</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calle</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.nombre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nombre</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.edad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edad</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.calle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calle</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hablar</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function</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console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log</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HOLA SOY </a:t>
            </a:r>
            <a:r>
              <a:rPr lang="es" sz="1100">
                <a:solidFill>
                  <a:srgbClr val="E9F284"/>
                </a:solidFill>
                <a:latin typeface="Courier New"/>
                <a:ea typeface="Courier New"/>
                <a:cs typeface="Courier New"/>
                <a:sym typeface="Courier New"/>
              </a:rPr>
              <a:t>"</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.nombre)}</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persona1</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b="1" lang="es" sz="1100">
                <a:solidFill>
                  <a:srgbClr val="FF79C6"/>
                </a:solidFill>
                <a:latin typeface="Courier New"/>
                <a:ea typeface="Courier New"/>
                <a:cs typeface="Courier New"/>
                <a:sym typeface="Courier New"/>
              </a:rPr>
              <a:t>new</a:t>
            </a:r>
            <a:r>
              <a:rPr lang="es" sz="1100">
                <a:solidFill>
                  <a:srgbClr val="F8F8F2"/>
                </a:solidFill>
                <a:latin typeface="Courier New"/>
                <a:ea typeface="Courier New"/>
                <a:cs typeface="Courier New"/>
                <a:sym typeface="Courier New"/>
              </a:rPr>
              <a:t> </a:t>
            </a:r>
            <a:r>
              <a:rPr lang="es" sz="1100">
                <a:solidFill>
                  <a:srgbClr val="8BE9FD"/>
                </a:solidFill>
                <a:latin typeface="Courier New"/>
                <a:ea typeface="Courier New"/>
                <a:cs typeface="Courier New"/>
                <a:sym typeface="Courier New"/>
              </a:rPr>
              <a:t>Persona</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Homero</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39</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Av. Siempreviva 742</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persona2</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b="1" lang="es" sz="1100">
                <a:solidFill>
                  <a:srgbClr val="FF79C6"/>
                </a:solidFill>
                <a:latin typeface="Courier New"/>
                <a:ea typeface="Courier New"/>
                <a:cs typeface="Courier New"/>
                <a:sym typeface="Courier New"/>
              </a:rPr>
              <a:t>new</a:t>
            </a:r>
            <a:r>
              <a:rPr lang="es" sz="1100">
                <a:solidFill>
                  <a:srgbClr val="F8F8F2"/>
                </a:solidFill>
                <a:latin typeface="Courier New"/>
                <a:ea typeface="Courier New"/>
                <a:cs typeface="Courier New"/>
                <a:sym typeface="Courier New"/>
              </a:rPr>
              <a:t> </a:t>
            </a:r>
            <a:r>
              <a:rPr lang="es" sz="1100">
                <a:solidFill>
                  <a:srgbClr val="8BE9FD"/>
                </a:solidFill>
                <a:latin typeface="Courier New"/>
                <a:ea typeface="Courier New"/>
                <a:cs typeface="Courier New"/>
                <a:sym typeface="Courier New"/>
              </a:rPr>
              <a:t>Persona</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Marge</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36</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Av. Siempreviva 742</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persona1</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hablar</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persona2</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hablar</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4DD0E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5- Array</a:t>
            </a:r>
            <a:endParaRPr b="1" sz="4000">
              <a:solidFill>
                <a:schemeClr val="dk1"/>
              </a:solidFill>
              <a:latin typeface="DM Sans"/>
              <a:ea typeface="DM Sans"/>
              <a:cs typeface="DM Sans"/>
              <a:sym typeface="DM Sans"/>
            </a:endParaRPr>
          </a:p>
        </p:txBody>
      </p:sp>
      <p:sp>
        <p:nvSpPr>
          <p:cNvPr id="186" name="Google Shape;186;p28"/>
          <p:cNvSpPr txBox="1"/>
          <p:nvPr/>
        </p:nvSpPr>
        <p:spPr>
          <a:xfrm>
            <a:off x="475500" y="1510900"/>
            <a:ext cx="54369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t>
            </a:r>
            <a:r>
              <a:rPr b="1" lang="es" sz="1350">
                <a:latin typeface="DM Sans"/>
                <a:ea typeface="DM Sans"/>
                <a:cs typeface="DM Sans"/>
                <a:sym typeface="DM Sans"/>
              </a:rPr>
              <a:t>Arrays</a:t>
            </a:r>
            <a:r>
              <a:rPr lang="es" sz="1350">
                <a:latin typeface="DM Sans"/>
                <a:ea typeface="DM Sans"/>
                <a:cs typeface="DM Sans"/>
                <a:sym typeface="DM Sans"/>
              </a:rPr>
              <a:t> son objetos que nos permiten </a:t>
            </a:r>
            <a:r>
              <a:rPr lang="es" sz="1350">
                <a:highlight>
                  <a:schemeClr val="accent6"/>
                </a:highlight>
                <a:latin typeface="DM Sans"/>
                <a:ea typeface="DM Sans"/>
                <a:cs typeface="DM Sans"/>
                <a:sym typeface="DM Sans"/>
              </a:rPr>
              <a:t>agrupar distintos elementos (incluso otros objetos)</a:t>
            </a:r>
            <a:r>
              <a:rPr lang="es" sz="1350">
                <a:latin typeface="DM Sans"/>
                <a:ea typeface="DM Sans"/>
                <a:cs typeface="DM Sans"/>
                <a:sym typeface="DM Sans"/>
              </a:rPr>
              <a:t>. Son recursos muy útiles por sus métodos para aplicar filtros.</a:t>
            </a:r>
            <a:endParaRPr sz="1350">
              <a:latin typeface="DM Sans"/>
              <a:ea typeface="DM Sans"/>
              <a:cs typeface="DM Sans"/>
              <a:sym typeface="DM Sans"/>
            </a:endParaRPr>
          </a:p>
        </p:txBody>
      </p:sp>
      <p:sp>
        <p:nvSpPr>
          <p:cNvPr id="187" name="Google Shape;187;p28"/>
          <p:cNvSpPr txBox="1"/>
          <p:nvPr/>
        </p:nvSpPr>
        <p:spPr>
          <a:xfrm>
            <a:off x="475500" y="2592700"/>
            <a:ext cx="7522500" cy="1998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numeros</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1</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2</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3</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4</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5</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porDos</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numeros</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map</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x</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x</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2</a:t>
            </a:r>
            <a:r>
              <a:rPr lang="es" sz="1200">
                <a:solidFill>
                  <a:srgbClr val="F8F8F2"/>
                </a:solidFill>
                <a:latin typeface="Courier New"/>
                <a:ea typeface="Courier New"/>
                <a:cs typeface="Courier New"/>
                <a:sym typeface="Courier New"/>
              </a:rPr>
              <a:t>);   </a:t>
            </a:r>
            <a:r>
              <a:rPr lang="es" sz="1200">
                <a:solidFill>
                  <a:srgbClr val="6272A4"/>
                </a:solidFill>
                <a:latin typeface="Courier New"/>
                <a:ea typeface="Courier New"/>
                <a:cs typeface="Courier New"/>
                <a:sym typeface="Courier New"/>
              </a:rPr>
              <a:t>// porDos = [2, 4, 6, 8, 10]</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masCien</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numeros</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map</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x</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x</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100</a:t>
            </a:r>
            <a:r>
              <a:rPr lang="es" sz="1200">
                <a:solidFill>
                  <a:srgbClr val="F8F8F2"/>
                </a:solidFill>
                <a:latin typeface="Courier New"/>
                <a:ea typeface="Courier New"/>
                <a:cs typeface="Courier New"/>
                <a:sym typeface="Courier New"/>
              </a:rPr>
              <a:t>); </a:t>
            </a:r>
            <a:r>
              <a:rPr lang="es" sz="1200">
                <a:solidFill>
                  <a:srgbClr val="6272A4"/>
                </a:solidFill>
                <a:latin typeface="Courier New"/>
                <a:ea typeface="Courier New"/>
                <a:cs typeface="Courier New"/>
                <a:sym typeface="Courier New"/>
              </a:rPr>
              <a:t>// porDos = [102, 104, 106, 108, 110]</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nombres</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Ana</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Ema</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Juan</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Elia</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lengths</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nombres</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map</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nombre</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nombre</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length</a:t>
            </a:r>
            <a:r>
              <a:rPr lang="es" sz="1200">
                <a:solidFill>
                  <a:srgbClr val="F8F8F2"/>
                </a:solidFill>
                <a:latin typeface="Courier New"/>
                <a:ea typeface="Courier New"/>
                <a:cs typeface="Courier New"/>
                <a:sym typeface="Courier New"/>
              </a:rPr>
              <a:t>);</a:t>
            </a:r>
            <a:r>
              <a:rPr lang="es" sz="1200">
                <a:solidFill>
                  <a:srgbClr val="6272A4"/>
                </a:solidFill>
                <a:latin typeface="Courier New"/>
                <a:ea typeface="Courier New"/>
                <a:cs typeface="Courier New"/>
                <a:sym typeface="Courier New"/>
              </a:rPr>
              <a:t>//lengths = [3, 3, 4, 4]</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rgbClr val="9CCC65"/>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475500" y="5219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6- Storage &amp; JSON</a:t>
            </a:r>
            <a:endParaRPr b="1" sz="4000">
              <a:solidFill>
                <a:schemeClr val="dk1"/>
              </a:solidFill>
              <a:latin typeface="DM Sans"/>
              <a:ea typeface="DM Sans"/>
              <a:cs typeface="DM Sans"/>
              <a:sym typeface="DM Sans"/>
            </a:endParaRPr>
          </a:p>
        </p:txBody>
      </p:sp>
      <p:sp>
        <p:nvSpPr>
          <p:cNvPr id="193" name="Google Shape;193;p29"/>
          <p:cNvSpPr txBox="1"/>
          <p:nvPr/>
        </p:nvSpPr>
        <p:spPr>
          <a:xfrm>
            <a:off x="475500" y="1358500"/>
            <a:ext cx="7834800" cy="323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productos</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 id</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1</a:t>
            </a:r>
            <a:r>
              <a:rPr lang="es" sz="1100">
                <a:solidFill>
                  <a:srgbClr val="F8F8F2"/>
                </a:solidFill>
                <a:latin typeface="Courier New"/>
                <a:ea typeface="Courier New"/>
                <a:cs typeface="Courier New"/>
                <a:sym typeface="Courier New"/>
              </a:rPr>
              <a:t>,  producto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Arroz</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precio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125</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  id</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2</a:t>
            </a:r>
            <a:r>
              <a:rPr lang="es" sz="1100">
                <a:solidFill>
                  <a:srgbClr val="F8F8F2"/>
                </a:solidFill>
                <a:latin typeface="Courier New"/>
                <a:ea typeface="Courier New"/>
                <a:cs typeface="Courier New"/>
                <a:sym typeface="Courier New"/>
              </a:rPr>
              <a:t>,  producto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Fideo</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precio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70</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  id</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3</a:t>
            </a:r>
            <a:r>
              <a:rPr lang="es" sz="1100">
                <a:solidFill>
                  <a:srgbClr val="F8F8F2"/>
                </a:solidFill>
                <a:latin typeface="Courier New"/>
                <a:ea typeface="Courier New"/>
                <a:cs typeface="Courier New"/>
                <a:sym typeface="Courier New"/>
              </a:rPr>
              <a:t>,  producto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Pan</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 precio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50</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  id</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4</a:t>
            </a:r>
            <a:r>
              <a:rPr lang="es" sz="1100">
                <a:solidFill>
                  <a:srgbClr val="F8F8F2"/>
                </a:solidFill>
                <a:latin typeface="Courier New"/>
                <a:ea typeface="Courier New"/>
                <a:cs typeface="Courier New"/>
                <a:sym typeface="Courier New"/>
              </a:rPr>
              <a:t>,  producto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Flan</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 precio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100</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50FA7B"/>
                </a:solidFill>
                <a:latin typeface="Courier New"/>
                <a:ea typeface="Courier New"/>
                <a:cs typeface="Courier New"/>
                <a:sym typeface="Courier New"/>
              </a:rPr>
              <a:t>guardarLocal</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clave</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valor</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=&gt;</a:t>
            </a:r>
            <a:r>
              <a:rPr lang="es" sz="1100">
                <a:solidFill>
                  <a:srgbClr val="F8F8F2"/>
                </a:solidFill>
                <a:latin typeface="Courier New"/>
                <a:ea typeface="Courier New"/>
                <a:cs typeface="Courier New"/>
                <a:sym typeface="Courier New"/>
              </a:rPr>
              <a:t> { </a:t>
            </a: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setItem</a:t>
            </a:r>
            <a:r>
              <a:rPr lang="es" sz="1100">
                <a:solidFill>
                  <a:srgbClr val="F8F8F2"/>
                </a:solidFill>
                <a:latin typeface="Courier New"/>
                <a:ea typeface="Courier New"/>
                <a:cs typeface="Courier New"/>
                <a:sym typeface="Courier New"/>
              </a:rPr>
              <a:t>(</a:t>
            </a:r>
            <a:r>
              <a:rPr i="1" lang="es" sz="1100">
                <a:solidFill>
                  <a:srgbClr val="FFB86C"/>
                </a:solidFill>
                <a:latin typeface="Courier New"/>
                <a:ea typeface="Courier New"/>
                <a:cs typeface="Courier New"/>
                <a:sym typeface="Courier New"/>
              </a:rPr>
              <a:t>clave</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valor</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6272A4"/>
                </a:solidFill>
                <a:latin typeface="Courier New"/>
                <a:ea typeface="Courier New"/>
                <a:cs typeface="Courier New"/>
                <a:sym typeface="Courier New"/>
              </a:rPr>
              <a:t>//Almacenar producto por producto</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for</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of</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productos</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lang="es" sz="1100">
                <a:solidFill>
                  <a:srgbClr val="50FA7B"/>
                </a:solidFill>
                <a:latin typeface="Courier New"/>
                <a:ea typeface="Courier New"/>
                <a:cs typeface="Courier New"/>
                <a:sym typeface="Courier New"/>
              </a:rPr>
              <a:t>guardarLocal</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producto</a:t>
            </a:r>
            <a:r>
              <a:rPr lang="es" sz="1100">
                <a:solidFill>
                  <a:srgbClr val="F8F8F2"/>
                </a:solidFill>
                <a:latin typeface="Courier New"/>
                <a:ea typeface="Courier New"/>
                <a:cs typeface="Courier New"/>
                <a:sym typeface="Courier New"/>
              </a:rPr>
              <a:t>.id, </a:t>
            </a:r>
            <a:r>
              <a:rPr lang="es" sz="1100">
                <a:solidFill>
                  <a:srgbClr val="BD93F9"/>
                </a:solidFill>
                <a:latin typeface="Courier New"/>
                <a:ea typeface="Courier New"/>
                <a:cs typeface="Courier New"/>
                <a:sym typeface="Courier New"/>
              </a:rPr>
              <a:t>JSON</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stringify</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producto</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6272A4"/>
                </a:solidFill>
                <a:latin typeface="Courier New"/>
                <a:ea typeface="Courier New"/>
                <a:cs typeface="Courier New"/>
                <a:sym typeface="Courier New"/>
              </a:rPr>
              <a:t>// o almacenar array completo</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50FA7B"/>
                </a:solidFill>
                <a:latin typeface="Courier New"/>
                <a:ea typeface="Courier New"/>
                <a:cs typeface="Courier New"/>
                <a:sym typeface="Courier New"/>
              </a:rPr>
              <a:t>guardarLocal</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listaProductos</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JSON</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stringify</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productos</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nvSpPr>
        <p:spPr>
          <a:xfrm>
            <a:off x="473350" y="5359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7- DOM</a:t>
            </a:r>
            <a:endParaRPr b="1" sz="4000">
              <a:solidFill>
                <a:schemeClr val="dk1"/>
              </a:solidFill>
              <a:latin typeface="DM Sans"/>
              <a:ea typeface="DM Sans"/>
              <a:cs typeface="DM Sans"/>
              <a:sym typeface="DM Sans"/>
            </a:endParaRPr>
          </a:p>
        </p:txBody>
      </p:sp>
      <p:sp>
        <p:nvSpPr>
          <p:cNvPr id="199" name="Google Shape;199;p30"/>
          <p:cNvSpPr txBox="1"/>
          <p:nvPr/>
        </p:nvSpPr>
        <p:spPr>
          <a:xfrm>
            <a:off x="473350" y="1265863"/>
            <a:ext cx="4976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a:t>
            </a:r>
            <a:r>
              <a:rPr b="1" lang="es" sz="1350">
                <a:latin typeface="DM Sans"/>
                <a:ea typeface="DM Sans"/>
                <a:cs typeface="DM Sans"/>
                <a:sym typeface="DM Sans"/>
              </a:rPr>
              <a:t>DOM</a:t>
            </a:r>
            <a:r>
              <a:rPr lang="es" sz="1350">
                <a:latin typeface="DM Sans"/>
                <a:ea typeface="DM Sans"/>
                <a:cs typeface="DM Sans"/>
                <a:sym typeface="DM Sans"/>
              </a:rPr>
              <a:t> es la representación del documento HTML que podemos emplear para modificar la página actual dinámicamente.</a:t>
            </a:r>
            <a:endParaRPr sz="1350">
              <a:latin typeface="DM Sans"/>
              <a:ea typeface="DM Sans"/>
              <a:cs typeface="DM Sans"/>
              <a:sym typeface="DM Sans"/>
            </a:endParaRPr>
          </a:p>
        </p:txBody>
      </p:sp>
      <p:sp>
        <p:nvSpPr>
          <p:cNvPr id="200" name="Google Shape;200;p30"/>
          <p:cNvSpPr txBox="1"/>
          <p:nvPr/>
        </p:nvSpPr>
        <p:spPr>
          <a:xfrm>
            <a:off x="475500" y="2163125"/>
            <a:ext cx="5756700" cy="56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ctr">
              <a:lnSpc>
                <a:spcPct val="135714"/>
              </a:lnSpc>
              <a:spcBef>
                <a:spcPts val="0"/>
              </a:spcBef>
              <a:spcAft>
                <a:spcPts val="0"/>
              </a:spcAft>
              <a:buClr>
                <a:srgbClr val="000000"/>
              </a:buClr>
              <a:buSzPts val="1100"/>
              <a:buFont typeface="Arial"/>
              <a:buNone/>
            </a:pPr>
            <a:r>
              <a:rPr lang="es" sz="1300">
                <a:solidFill>
                  <a:srgbClr val="F8F8F2"/>
                </a:solidFill>
                <a:latin typeface="Courier New"/>
                <a:ea typeface="Courier New"/>
                <a:cs typeface="Courier New"/>
                <a:sym typeface="Courier New"/>
              </a:rPr>
              <a:t>&lt;</a:t>
            </a:r>
            <a:r>
              <a:rPr lang="es" sz="1300">
                <a:solidFill>
                  <a:srgbClr val="FF79C6"/>
                </a:solidFill>
                <a:latin typeface="Courier New"/>
                <a:ea typeface="Courier New"/>
                <a:cs typeface="Courier New"/>
                <a:sym typeface="Courier New"/>
              </a:rPr>
              <a:t>p</a:t>
            </a:r>
            <a:r>
              <a:rPr lang="es" sz="1300">
                <a:solidFill>
                  <a:srgbClr val="F8F8F2"/>
                </a:solidFill>
                <a:latin typeface="Courier New"/>
                <a:ea typeface="Courier New"/>
                <a:cs typeface="Courier New"/>
                <a:sym typeface="Courier New"/>
              </a:rPr>
              <a:t>&gt;Esta página es &lt;</a:t>
            </a:r>
            <a:r>
              <a:rPr lang="es" sz="1300">
                <a:solidFill>
                  <a:srgbClr val="FF79C6"/>
                </a:solidFill>
                <a:latin typeface="Courier New"/>
                <a:ea typeface="Courier New"/>
                <a:cs typeface="Courier New"/>
                <a:sym typeface="Courier New"/>
              </a:rPr>
              <a:t>strong</a:t>
            </a:r>
            <a:r>
              <a:rPr lang="es" sz="1300">
                <a:solidFill>
                  <a:srgbClr val="F8F8F2"/>
                </a:solidFill>
                <a:latin typeface="Courier New"/>
                <a:ea typeface="Courier New"/>
                <a:cs typeface="Courier New"/>
                <a:sym typeface="Courier New"/>
              </a:rPr>
              <a:t>&gt;muy sencilla&lt;/</a:t>
            </a:r>
            <a:r>
              <a:rPr lang="es" sz="1300">
                <a:solidFill>
                  <a:srgbClr val="FF79C6"/>
                </a:solidFill>
                <a:latin typeface="Courier New"/>
                <a:ea typeface="Courier New"/>
                <a:cs typeface="Courier New"/>
                <a:sym typeface="Courier New"/>
              </a:rPr>
              <a:t>strong</a:t>
            </a:r>
            <a:r>
              <a:rPr lang="es" sz="1300">
                <a:solidFill>
                  <a:srgbClr val="F8F8F2"/>
                </a:solidFill>
                <a:latin typeface="Courier New"/>
                <a:ea typeface="Courier New"/>
                <a:cs typeface="Courier New"/>
                <a:sym typeface="Courier New"/>
              </a:rPr>
              <a:t>&gt;&lt;/</a:t>
            </a:r>
            <a:r>
              <a:rPr lang="es" sz="1300">
                <a:solidFill>
                  <a:srgbClr val="FF79C6"/>
                </a:solidFill>
                <a:latin typeface="Courier New"/>
                <a:ea typeface="Courier New"/>
                <a:cs typeface="Courier New"/>
                <a:sym typeface="Courier New"/>
              </a:rPr>
              <a:t>p</a:t>
            </a:r>
            <a:r>
              <a:rPr lang="es" sz="1300">
                <a:solidFill>
                  <a:srgbClr val="F8F8F2"/>
                </a:solidFill>
                <a:latin typeface="Courier New"/>
                <a:ea typeface="Courier New"/>
                <a:cs typeface="Courier New"/>
                <a:sym typeface="Courier New"/>
              </a:rPr>
              <a:t>&gt;</a:t>
            </a:r>
            <a:endParaRPr sz="13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
        <p:nvSpPr>
          <p:cNvPr id="201" name="Google Shape;201;p30"/>
          <p:cNvSpPr txBox="1"/>
          <p:nvPr/>
        </p:nvSpPr>
        <p:spPr>
          <a:xfrm>
            <a:off x="357025" y="2820075"/>
            <a:ext cx="53997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highlight>
                  <a:srgbClr val="E0FF00"/>
                </a:highlight>
                <a:latin typeface="DM Sans"/>
                <a:ea typeface="DM Sans"/>
                <a:cs typeface="DM Sans"/>
                <a:sym typeface="DM Sans"/>
              </a:rPr>
              <a:t>La etiqueta &lt;p&gt; se transforma en los siguientes nodos del DOM:</a:t>
            </a:r>
            <a:endParaRPr sz="1350">
              <a:latin typeface="DM Sans"/>
              <a:ea typeface="DM Sans"/>
              <a:cs typeface="DM Sans"/>
              <a:sym typeface="DM Sans"/>
            </a:endParaRPr>
          </a:p>
        </p:txBody>
      </p:sp>
      <p:pic>
        <p:nvPicPr>
          <p:cNvPr id="202" name="Google Shape;202;p30"/>
          <p:cNvPicPr preferRelativeResize="0"/>
          <p:nvPr/>
        </p:nvPicPr>
        <p:blipFill>
          <a:blip r:embed="rId3">
            <a:alphaModFix/>
          </a:blip>
          <a:stretch>
            <a:fillRect/>
          </a:stretch>
        </p:blipFill>
        <p:spPr>
          <a:xfrm>
            <a:off x="473350" y="3330950"/>
            <a:ext cx="4277950" cy="1401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nvSpPr>
        <p:spPr>
          <a:xfrm>
            <a:off x="475500" y="1974600"/>
            <a:ext cx="7195500" cy="3168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 sz="1050">
                <a:solidFill>
                  <a:srgbClr val="666666"/>
                </a:solidFill>
                <a:latin typeface="Courier New"/>
                <a:ea typeface="Courier New"/>
                <a:cs typeface="Courier New"/>
                <a:sym typeface="Courier New"/>
              </a:rPr>
              <a:t>//CODIGO HTML DE REFERENCIA</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form</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id</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formulario</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input</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type</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text</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input</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type</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number</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input</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type</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submit</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value</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Enviar</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form</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050">
                <a:solidFill>
                  <a:srgbClr val="666666"/>
                </a:solidFill>
                <a:latin typeface="Courier New"/>
                <a:ea typeface="Courier New"/>
                <a:cs typeface="Courier New"/>
                <a:sym typeface="Courier New"/>
              </a:rPr>
              <a:t>//CODIGO JS</a:t>
            </a:r>
            <a:br>
              <a:rPr lang="es" sz="1050">
                <a:solidFill>
                  <a:srgbClr val="8215BC"/>
                </a:solidFill>
                <a:latin typeface="Courier New"/>
                <a:ea typeface="Courier New"/>
                <a:cs typeface="Courier New"/>
                <a:sym typeface="Courier New"/>
              </a:rPr>
            </a:br>
            <a:r>
              <a:rPr lang="es" sz="1050">
                <a:solidFill>
                  <a:srgbClr val="FF79C6"/>
                </a:solidFill>
                <a:latin typeface="Courier New"/>
                <a:ea typeface="Courier New"/>
                <a:cs typeface="Courier New"/>
                <a:sym typeface="Courier New"/>
              </a:rPr>
              <a:t>let</a:t>
            </a:r>
            <a:r>
              <a:rPr lang="es" sz="1050">
                <a:solidFill>
                  <a:srgbClr val="F8F8F2"/>
                </a:solidFill>
                <a:latin typeface="Courier New"/>
                <a:ea typeface="Courier New"/>
                <a:cs typeface="Courier New"/>
                <a:sym typeface="Courier New"/>
              </a:rPr>
              <a:t> miFormulario      </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document</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getElementById</a:t>
            </a:r>
            <a:r>
              <a:rPr lang="es" sz="1050">
                <a:solidFill>
                  <a:srgbClr val="F8F8F2"/>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formulario</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F8F8F2"/>
                </a:solidFill>
                <a:latin typeface="Courier New"/>
                <a:ea typeface="Courier New"/>
                <a:cs typeface="Courier New"/>
                <a:sym typeface="Courier New"/>
              </a:rPr>
              <a:t>miFormulario.</a:t>
            </a:r>
            <a:r>
              <a:rPr lang="es" sz="1050">
                <a:solidFill>
                  <a:srgbClr val="50FA7B"/>
                </a:solidFill>
                <a:latin typeface="Courier New"/>
                <a:ea typeface="Courier New"/>
                <a:cs typeface="Courier New"/>
                <a:sym typeface="Courier New"/>
              </a:rPr>
              <a:t>addEventListener</a:t>
            </a:r>
            <a:r>
              <a:rPr lang="es" sz="1050">
                <a:solidFill>
                  <a:srgbClr val="F8F8F2"/>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submit</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50FA7B"/>
                </a:solidFill>
                <a:latin typeface="Courier New"/>
                <a:ea typeface="Courier New"/>
                <a:cs typeface="Courier New"/>
                <a:sym typeface="Courier New"/>
              </a:rPr>
              <a:t>validarFormulario</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FF79C6"/>
                </a:solidFill>
                <a:latin typeface="Courier New"/>
                <a:ea typeface="Courier New"/>
                <a:cs typeface="Courier New"/>
                <a:sym typeface="Courier New"/>
              </a:rPr>
              <a:t>function</a:t>
            </a:r>
            <a:r>
              <a:rPr lang="es" sz="1050">
                <a:solidFill>
                  <a:srgbClr val="F8F8F2"/>
                </a:solidFill>
                <a:latin typeface="Courier New"/>
                <a:ea typeface="Courier New"/>
                <a:cs typeface="Courier New"/>
                <a:sym typeface="Courier New"/>
              </a:rPr>
              <a:t> </a:t>
            </a:r>
            <a:r>
              <a:rPr lang="es" sz="1050">
                <a:solidFill>
                  <a:srgbClr val="50FA7B"/>
                </a:solidFill>
                <a:latin typeface="Courier New"/>
                <a:ea typeface="Courier New"/>
                <a:cs typeface="Courier New"/>
                <a:sym typeface="Courier New"/>
              </a:rPr>
              <a:t>validarFormulario</a:t>
            </a:r>
            <a:r>
              <a:rPr lang="es" sz="1050">
                <a:solidFill>
                  <a:srgbClr val="F8F8F2"/>
                </a:solidFill>
                <a:latin typeface="Courier New"/>
                <a:ea typeface="Courier New"/>
                <a:cs typeface="Courier New"/>
                <a:sym typeface="Courier New"/>
              </a:rPr>
              <a:t>(</a:t>
            </a:r>
            <a:r>
              <a:rPr i="1" lang="es" sz="1050">
                <a:solidFill>
                  <a:srgbClr val="FFB86C"/>
                </a:solidFill>
                <a:latin typeface="Courier New"/>
                <a:ea typeface="Courier New"/>
                <a:cs typeface="Courier New"/>
                <a:sym typeface="Courier New"/>
              </a:rPr>
              <a:t>e</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F8F8F2"/>
                </a:solidFill>
                <a:latin typeface="Courier New"/>
                <a:ea typeface="Courier New"/>
                <a:cs typeface="Courier New"/>
                <a:sym typeface="Courier New"/>
              </a:rPr>
              <a:t>    </a:t>
            </a:r>
            <a:r>
              <a:rPr i="1" lang="es" sz="1050">
                <a:solidFill>
                  <a:srgbClr val="FFB86C"/>
                </a:solidFill>
                <a:latin typeface="Courier New"/>
                <a:ea typeface="Courier New"/>
                <a:cs typeface="Courier New"/>
                <a:sym typeface="Courier New"/>
              </a:rPr>
              <a:t>e</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preventDefault</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console</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log</a:t>
            </a:r>
            <a:r>
              <a:rPr lang="es" sz="1050">
                <a:solidFill>
                  <a:srgbClr val="F8F8F2"/>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Formulario Enviado</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
        <p:nvSpPr>
          <p:cNvPr id="208" name="Google Shape;208;p31"/>
          <p:cNvSpPr txBox="1"/>
          <p:nvPr/>
        </p:nvSpPr>
        <p:spPr>
          <a:xfrm>
            <a:off x="475500" y="4195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8- Eventos del DOM</a:t>
            </a:r>
            <a:endParaRPr b="1" sz="4000">
              <a:solidFill>
                <a:schemeClr val="dk1"/>
              </a:solidFill>
              <a:latin typeface="DM Sans"/>
              <a:ea typeface="DM Sans"/>
              <a:cs typeface="DM Sans"/>
              <a:sym typeface="DM Sans"/>
            </a:endParaRPr>
          </a:p>
        </p:txBody>
      </p:sp>
      <p:sp>
        <p:nvSpPr>
          <p:cNvPr id="209" name="Google Shape;209;p31"/>
          <p:cNvSpPr txBox="1"/>
          <p:nvPr/>
        </p:nvSpPr>
        <p:spPr>
          <a:xfrm>
            <a:off x="475500" y="1158400"/>
            <a:ext cx="5748300" cy="7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latin typeface="DM Sans"/>
                <a:ea typeface="DM Sans"/>
                <a:cs typeface="DM Sans"/>
                <a:sym typeface="DM Sans"/>
              </a:rPr>
              <a:t>Los </a:t>
            </a:r>
            <a:r>
              <a:rPr b="1" lang="es" sz="1250">
                <a:latin typeface="DM Sans"/>
                <a:ea typeface="DM Sans"/>
                <a:cs typeface="DM Sans"/>
                <a:sym typeface="DM Sans"/>
              </a:rPr>
              <a:t>eventos</a:t>
            </a:r>
            <a:r>
              <a:rPr lang="es" sz="1250">
                <a:latin typeface="DM Sans"/>
                <a:ea typeface="DM Sans"/>
                <a:cs typeface="DM Sans"/>
                <a:sym typeface="DM Sans"/>
              </a:rPr>
              <a:t> son la manera que tenemos en Javascript de </a:t>
            </a:r>
            <a:r>
              <a:rPr lang="es" sz="1250">
                <a:highlight>
                  <a:schemeClr val="accent6"/>
                </a:highlight>
                <a:latin typeface="DM Sans"/>
                <a:ea typeface="DM Sans"/>
                <a:cs typeface="DM Sans"/>
                <a:sym typeface="DM Sans"/>
              </a:rPr>
              <a:t>controlar las acciones de los usuarios y definir un comportamiento</a:t>
            </a:r>
            <a:r>
              <a:rPr lang="es" sz="1250">
                <a:latin typeface="DM Sans"/>
                <a:ea typeface="DM Sans"/>
                <a:cs typeface="DM Sans"/>
                <a:sym typeface="DM Sans"/>
              </a:rPr>
              <a:t> de aplicación cuando se produzcan.</a:t>
            </a:r>
            <a:endParaRPr sz="12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15" name="Google Shape;215;p3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sp>
        <p:nvSpPr>
          <p:cNvPr id="220" name="Google Shape;220;p33"/>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s" sz="3700">
                <a:solidFill>
                  <a:srgbClr val="EAFF6A"/>
                </a:solidFill>
                <a:latin typeface="DM Sans"/>
                <a:ea typeface="DM Sans"/>
                <a:cs typeface="DM Sans"/>
                <a:sym typeface="DM Sans"/>
              </a:rPr>
              <a:t>Bolsa de Empleos</a:t>
            </a:r>
            <a:r>
              <a:rPr b="1" lang="es"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222" name="Google Shape;222;p33"/>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Un espacio para seguir </a:t>
            </a:r>
            <a:r>
              <a:rPr b="1" lang="es" sz="1350">
                <a:solidFill>
                  <a:schemeClr val="lt1"/>
                </a:solidFill>
                <a:latin typeface="DM Sans"/>
                <a:ea typeface="DM Sans"/>
                <a:cs typeface="DM Sans"/>
                <a:sym typeface="DM Sans"/>
              </a:rPr>
              <a:t>potenciando tu carrera</a:t>
            </a:r>
            <a:r>
              <a:rPr lang="es" sz="1350">
                <a:solidFill>
                  <a:schemeClr val="lt1"/>
                </a:solidFill>
                <a:latin typeface="DM Sans"/>
                <a:ea typeface="DM Sans"/>
                <a:cs typeface="DM Sans"/>
                <a:sym typeface="DM Sans"/>
              </a:rPr>
              <a:t> y que tengas más </a:t>
            </a:r>
            <a:r>
              <a:rPr b="1" lang="es" sz="1350">
                <a:solidFill>
                  <a:schemeClr val="lt1"/>
                </a:solidFill>
                <a:latin typeface="DM Sans"/>
                <a:ea typeface="DM Sans"/>
                <a:cs typeface="DM Sans"/>
                <a:sym typeface="DM Sans"/>
              </a:rPr>
              <a:t>oportunidades de inserción laboral</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s" sz="1350">
                <a:solidFill>
                  <a:schemeClr val="lt1"/>
                </a:solidFill>
                <a:latin typeface="DM Sans"/>
                <a:ea typeface="DM Sans"/>
                <a:cs typeface="DM Sans"/>
                <a:sym typeface="DM Sans"/>
              </a:rPr>
              <a:t>Podrás encontrar la </a:t>
            </a:r>
            <a:r>
              <a:rPr b="1" lang="es" sz="1350">
                <a:solidFill>
                  <a:schemeClr val="lt1"/>
                </a:solidFill>
                <a:latin typeface="DM Sans"/>
                <a:ea typeface="DM Sans"/>
                <a:cs typeface="DM Sans"/>
                <a:sym typeface="DM Sans"/>
              </a:rPr>
              <a:t>Bolsa de Empleos </a:t>
            </a:r>
            <a:r>
              <a:rPr lang="es"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s"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223" name="Google Shape;223;p33"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224" name="Google Shape;224;p33"/>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225" name="Google Shape;225;p33"/>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226" name="Google Shape;226;p33"/>
          <p:cNvGrpSpPr/>
          <p:nvPr/>
        </p:nvGrpSpPr>
        <p:grpSpPr>
          <a:xfrm>
            <a:off x="2560438" y="3996550"/>
            <a:ext cx="1134384" cy="280804"/>
            <a:chOff x="2560438" y="3920350"/>
            <a:chExt cx="1134384" cy="280804"/>
          </a:xfrm>
        </p:grpSpPr>
        <p:pic>
          <p:nvPicPr>
            <p:cNvPr id="227" name="Google Shape;227;p33"/>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228" name="Google Shape;228;p33"/>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229" name="Google Shape;229;p33"/>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Workshop I</a:t>
            </a:r>
            <a:endParaRPr b="1" sz="40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11.</a:t>
            </a:r>
            <a:r>
              <a:rPr lang="es" sz="1800">
                <a:solidFill>
                  <a:schemeClr val="lt1"/>
                </a:solidFill>
                <a:latin typeface="DM Sans"/>
                <a:ea typeface="DM Sans"/>
                <a:cs typeface="DM Sans"/>
                <a:sym typeface="DM Sans"/>
              </a:rPr>
              <a:t> JAVASCRIPT</a:t>
            </a:r>
            <a:endParaRPr sz="1800">
              <a:solidFill>
                <a:schemeClr val="lt1"/>
              </a:solidFill>
              <a:latin typeface="DM Sans"/>
              <a:ea typeface="DM Sans"/>
              <a:cs typeface="DM Sans"/>
              <a:sym typeface="DM Sans"/>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nvSpPr>
        <p:spPr>
          <a:xfrm>
            <a:off x="1425788" y="1460500"/>
            <a:ext cx="62214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Recomendaciones para el proyecto</a:t>
            </a:r>
            <a:endParaRPr b="1" sz="4000">
              <a:solidFill>
                <a:srgbClr val="EAFF6A"/>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1461300" y="220862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Estructura de archivo</a:t>
            </a:r>
            <a:endParaRPr b="1" sz="35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nvSpPr>
        <p:spPr>
          <a:xfrm>
            <a:off x="501450" y="1081750"/>
            <a:ext cx="73101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Mantener </a:t>
            </a:r>
            <a:r>
              <a:rPr b="1" lang="es" sz="3000">
                <a:solidFill>
                  <a:schemeClr val="dk1"/>
                </a:solidFill>
                <a:latin typeface="DM Sans"/>
                <a:ea typeface="DM Sans"/>
                <a:cs typeface="DM Sans"/>
                <a:sym typeface="DM Sans"/>
              </a:rPr>
              <a:t>ordenados tus archivos del proyecto</a:t>
            </a:r>
            <a:endParaRPr b="1" sz="2600">
              <a:solidFill>
                <a:schemeClr val="dk1"/>
              </a:solidFill>
              <a:latin typeface="DM Sans"/>
              <a:ea typeface="DM Sans"/>
              <a:cs typeface="DM Sans"/>
              <a:sym typeface="DM Sans"/>
            </a:endParaRPr>
          </a:p>
        </p:txBody>
      </p:sp>
      <p:pic>
        <p:nvPicPr>
          <p:cNvPr id="245" name="Google Shape;245;p3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46" name="Google Shape;246;p36"/>
          <p:cNvSpPr txBox="1"/>
          <p:nvPr/>
        </p:nvSpPr>
        <p:spPr>
          <a:xfrm>
            <a:off x="475500" y="468275"/>
            <a:ext cx="461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47" name="Google Shape;247;p36"/>
          <p:cNvSpPr txBox="1"/>
          <p:nvPr/>
        </p:nvSpPr>
        <p:spPr>
          <a:xfrm>
            <a:off x="457350" y="1908175"/>
            <a:ext cx="3834600" cy="253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Tendrás como mínimo un </a:t>
            </a:r>
            <a:r>
              <a:rPr lang="es" sz="1350">
                <a:solidFill>
                  <a:srgbClr val="999999"/>
                </a:solidFill>
                <a:highlight>
                  <a:schemeClr val="accent6"/>
                </a:highlight>
                <a:latin typeface="DM Sans"/>
                <a:ea typeface="DM Sans"/>
                <a:cs typeface="DM Sans"/>
                <a:sym typeface="DM Sans"/>
              </a:rPr>
              <a:t>archivo.html</a:t>
            </a:r>
            <a:r>
              <a:rPr lang="es" sz="1350">
                <a:solidFill>
                  <a:srgbClr val="999999"/>
                </a:solidFill>
                <a:latin typeface="DM Sans"/>
                <a:ea typeface="DM Sans"/>
                <a:cs typeface="DM Sans"/>
                <a:sym typeface="DM Sans"/>
              </a:rPr>
              <a:t>, y en el </a:t>
            </a:r>
            <a:r>
              <a:rPr lang="es" sz="1350">
                <a:solidFill>
                  <a:srgbClr val="999999"/>
                </a:solidFill>
                <a:highlight>
                  <a:schemeClr val="accent6"/>
                </a:highlight>
                <a:latin typeface="DM Sans"/>
                <a:ea typeface="DM Sans"/>
                <a:cs typeface="DM Sans"/>
                <a:sym typeface="DM Sans"/>
              </a:rPr>
              <a:t>&lt;head&gt;</a:t>
            </a:r>
            <a:r>
              <a:rPr lang="es" sz="1350">
                <a:solidFill>
                  <a:srgbClr val="999999"/>
                </a:solidFill>
                <a:latin typeface="DM Sans"/>
                <a:ea typeface="DM Sans"/>
                <a:cs typeface="DM Sans"/>
                <a:sym typeface="DM Sans"/>
              </a:rPr>
              <a:t> cargarás al menos un </a:t>
            </a:r>
            <a:r>
              <a:rPr lang="es" sz="1350">
                <a:solidFill>
                  <a:srgbClr val="999999"/>
                </a:solidFill>
                <a:highlight>
                  <a:schemeClr val="accent6"/>
                </a:highlight>
                <a:latin typeface="DM Sans"/>
                <a:ea typeface="DM Sans"/>
                <a:cs typeface="DM Sans"/>
                <a:sym typeface="DM Sans"/>
              </a:rPr>
              <a:t>archivo .js</a:t>
            </a:r>
            <a:endParaRPr sz="1350">
              <a:solidFill>
                <a:srgbClr val="999999"/>
              </a:solidFill>
              <a:highlight>
                <a:schemeClr val="accent6"/>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Al menos un </a:t>
            </a:r>
            <a:r>
              <a:rPr lang="es" sz="1350">
                <a:solidFill>
                  <a:srgbClr val="999999"/>
                </a:solidFill>
                <a:highlight>
                  <a:schemeClr val="accent6"/>
                </a:highlight>
                <a:latin typeface="DM Sans"/>
                <a:ea typeface="DM Sans"/>
                <a:cs typeface="DM Sans"/>
                <a:sym typeface="DM Sans"/>
              </a:rPr>
              <a:t>archivo .css</a:t>
            </a:r>
            <a:r>
              <a:rPr lang="es" sz="1350">
                <a:solidFill>
                  <a:srgbClr val="999999"/>
                </a:solidFill>
                <a:latin typeface="DM Sans"/>
                <a:ea typeface="DM Sans"/>
                <a:cs typeface="DM Sans"/>
                <a:sym typeface="DM Sans"/>
              </a:rPr>
              <a:t> para el estilo del proyecto.</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Podés tener más </a:t>
            </a:r>
            <a:r>
              <a:rPr lang="es" sz="1350">
                <a:solidFill>
                  <a:srgbClr val="999999"/>
                </a:solidFill>
                <a:highlight>
                  <a:schemeClr val="accent6"/>
                </a:highlight>
                <a:latin typeface="DM Sans"/>
                <a:ea typeface="DM Sans"/>
                <a:cs typeface="DM Sans"/>
                <a:sym typeface="DM Sans"/>
              </a:rPr>
              <a:t>archivos .js</a:t>
            </a:r>
            <a:r>
              <a:rPr lang="es" sz="1350">
                <a:solidFill>
                  <a:srgbClr val="999999"/>
                </a:solidFill>
                <a:latin typeface="DM Sans"/>
                <a:ea typeface="DM Sans"/>
                <a:cs typeface="DM Sans"/>
                <a:sym typeface="DM Sans"/>
              </a:rPr>
              <a:t> si decidís agruparlos por separado. Por ejemplo: uno procesa todo lo que son operaciones de usuario, y otro todas las operaciones sobre el DOM.</a:t>
            </a:r>
            <a:endParaRPr sz="1350" u="sng">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nvSpPr>
        <p:spPr>
          <a:xfrm>
            <a:off x="1503125" y="1994550"/>
            <a:ext cx="62214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Código ordenado </a:t>
            </a:r>
            <a:endParaRPr b="1" sz="35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nvSpPr>
        <p:spPr>
          <a:xfrm>
            <a:off x="501450" y="1081750"/>
            <a:ext cx="7310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Mantener el código ordenado</a:t>
            </a:r>
            <a:endParaRPr b="1" sz="2600">
              <a:solidFill>
                <a:schemeClr val="dk1"/>
              </a:solidFill>
              <a:latin typeface="DM Sans"/>
              <a:ea typeface="DM Sans"/>
              <a:cs typeface="DM Sans"/>
              <a:sym typeface="DM Sans"/>
            </a:endParaRPr>
          </a:p>
        </p:txBody>
      </p:sp>
      <p:pic>
        <p:nvPicPr>
          <p:cNvPr id="258" name="Google Shape;258;p3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59" name="Google Shape;259;p38"/>
          <p:cNvSpPr txBox="1"/>
          <p:nvPr/>
        </p:nvSpPr>
        <p:spPr>
          <a:xfrm>
            <a:off x="475500" y="468275"/>
            <a:ext cx="461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60" name="Google Shape;260;p38"/>
          <p:cNvSpPr txBox="1"/>
          <p:nvPr/>
        </p:nvSpPr>
        <p:spPr>
          <a:xfrm>
            <a:off x="457350" y="1908175"/>
            <a:ext cx="3834600" cy="211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Es importante </a:t>
            </a:r>
            <a:r>
              <a:rPr lang="es" sz="1350">
                <a:solidFill>
                  <a:srgbClr val="999999"/>
                </a:solidFill>
                <a:highlight>
                  <a:schemeClr val="accent1"/>
                </a:highlight>
                <a:latin typeface="DM Sans"/>
                <a:ea typeface="DM Sans"/>
                <a:cs typeface="DM Sans"/>
                <a:sym typeface="DM Sans"/>
              </a:rPr>
              <a:t>no solo por si otro programador necesita acceder, sino para ayudarte a ti mismo.</a:t>
            </a:r>
            <a:endParaRPr sz="1350">
              <a:solidFill>
                <a:srgbClr val="999999"/>
              </a:solidFill>
              <a:highlight>
                <a:schemeClr val="accent1"/>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Si dejas pasar </a:t>
            </a:r>
            <a:r>
              <a:rPr lang="es" sz="1350">
                <a:solidFill>
                  <a:srgbClr val="999999"/>
                </a:solidFill>
                <a:latin typeface="DM Sans"/>
                <a:ea typeface="DM Sans"/>
                <a:cs typeface="DM Sans"/>
                <a:sym typeface="DM Sans"/>
              </a:rPr>
              <a:t>unos</a:t>
            </a:r>
            <a:r>
              <a:rPr lang="es" sz="1350">
                <a:solidFill>
                  <a:srgbClr val="999999"/>
                </a:solidFill>
                <a:latin typeface="DM Sans"/>
                <a:ea typeface="DM Sans"/>
                <a:cs typeface="DM Sans"/>
                <a:sym typeface="DM Sans"/>
              </a:rPr>
              <a:t> días entre un cambio y otro y, por tener el código repetido, desordenado y sin comentarios, perdés mucho tiempo en entenderlo nuevamente.</a:t>
            </a:r>
            <a:endParaRPr sz="1350" u="sng">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nvSpPr>
        <p:spPr>
          <a:xfrm>
            <a:off x="1461300" y="220862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Proyecto ordenado</a:t>
            </a:r>
            <a:endParaRPr b="1" sz="35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nvSpPr>
        <p:spPr>
          <a:xfrm>
            <a:off x="501450" y="1081750"/>
            <a:ext cx="7310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000">
                <a:solidFill>
                  <a:schemeClr val="dk1"/>
                </a:solidFill>
                <a:latin typeface="DM Sans"/>
                <a:ea typeface="DM Sans"/>
                <a:cs typeface="DM Sans"/>
                <a:sym typeface="DM Sans"/>
              </a:rPr>
              <a:t>Mantener el proyecto ordenado</a:t>
            </a:r>
            <a:endParaRPr b="1" sz="4000">
              <a:solidFill>
                <a:schemeClr val="dk1"/>
              </a:solidFill>
              <a:latin typeface="DM Sans"/>
              <a:ea typeface="DM Sans"/>
              <a:cs typeface="DM Sans"/>
              <a:sym typeface="DM Sans"/>
            </a:endParaRPr>
          </a:p>
        </p:txBody>
      </p:sp>
      <p:pic>
        <p:nvPicPr>
          <p:cNvPr id="271" name="Google Shape;271;p4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72" name="Google Shape;272;p40"/>
          <p:cNvSpPr txBox="1"/>
          <p:nvPr/>
        </p:nvSpPr>
        <p:spPr>
          <a:xfrm>
            <a:off x="475500" y="468275"/>
            <a:ext cx="442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73" name="Google Shape;273;p40"/>
          <p:cNvSpPr txBox="1"/>
          <p:nvPr/>
        </p:nvSpPr>
        <p:spPr>
          <a:xfrm>
            <a:off x="457350" y="2097550"/>
            <a:ext cx="3834600" cy="2365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solidFill>
                  <a:srgbClr val="999999"/>
                </a:solidFill>
                <a:highlight>
                  <a:schemeClr val="accent6"/>
                </a:highlight>
                <a:latin typeface="DM Sans"/>
                <a:ea typeface="DM Sans"/>
                <a:cs typeface="DM Sans"/>
                <a:sym typeface="DM Sans"/>
              </a:rPr>
              <a:t>Siempre piensa y bocetá (en tu cabeza o en un papel) cómo funcionará </a:t>
            </a:r>
            <a:r>
              <a:rPr b="1" lang="es" sz="1350">
                <a:solidFill>
                  <a:srgbClr val="999999"/>
                </a:solidFill>
                <a:highlight>
                  <a:schemeClr val="accent6"/>
                </a:highlight>
                <a:latin typeface="DM Sans"/>
                <a:ea typeface="DM Sans"/>
                <a:cs typeface="DM Sans"/>
                <a:sym typeface="DM Sans"/>
              </a:rPr>
              <a:t>cada módulo del proyecto.</a:t>
            </a:r>
            <a:endParaRPr b="1" sz="1350">
              <a:solidFill>
                <a:srgbClr val="999999"/>
              </a:solidFill>
              <a:highlight>
                <a:schemeClr val="accent6"/>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No improvises, busca referencias y ejemplos.</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Es más rápido desarrollar una vez una función, que verte obligado a modificarla varias veces por notar fallas al momento de utilizarla.</a:t>
            </a:r>
            <a:endParaRPr sz="1350">
              <a:solidFill>
                <a:srgbClr val="999999"/>
              </a:solidFill>
              <a:latin typeface="DM Sans"/>
              <a:ea typeface="DM Sans"/>
              <a:cs typeface="DM Sans"/>
              <a:sym typeface="DM Sans"/>
            </a:endParaRPr>
          </a:p>
          <a:p>
            <a:pPr indent="0" lvl="0" marL="457200" rtl="0" algn="l">
              <a:lnSpc>
                <a:spcPct val="100000"/>
              </a:lnSpc>
              <a:spcBef>
                <a:spcPts val="800"/>
              </a:spcBef>
              <a:spcAft>
                <a:spcPts val="800"/>
              </a:spcAft>
              <a:buNone/>
            </a:pPr>
            <a:r>
              <a:t/>
            </a:r>
            <a:endParaRPr sz="1350" u="sng">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nvSpPr>
        <p:spPr>
          <a:xfrm>
            <a:off x="1461300" y="22369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Usos correctos en JS</a:t>
            </a:r>
            <a:r>
              <a:rPr b="1" lang="es" sz="3500">
                <a:solidFill>
                  <a:schemeClr val="dk1"/>
                </a:solidFill>
                <a:latin typeface="DM Sans"/>
                <a:ea typeface="DM Sans"/>
                <a:cs typeface="DM Sans"/>
                <a:sym typeface="DM Sans"/>
              </a:rPr>
              <a:t> </a:t>
            </a:r>
            <a:endParaRPr b="1" sz="35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nvSpPr>
        <p:spPr>
          <a:xfrm>
            <a:off x="501450" y="1081750"/>
            <a:ext cx="62925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Recuerda cumplir las buenas prácticas en JavaScript</a:t>
            </a:r>
            <a:endParaRPr b="1" sz="4000">
              <a:solidFill>
                <a:schemeClr val="dk1"/>
              </a:solidFill>
              <a:latin typeface="DM Sans"/>
              <a:ea typeface="DM Sans"/>
              <a:cs typeface="DM Sans"/>
              <a:sym typeface="DM Sans"/>
            </a:endParaRPr>
          </a:p>
        </p:txBody>
      </p:sp>
      <p:pic>
        <p:nvPicPr>
          <p:cNvPr id="284" name="Google Shape;284;p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85" name="Google Shape;285;p42"/>
          <p:cNvSpPr txBox="1"/>
          <p:nvPr/>
        </p:nvSpPr>
        <p:spPr>
          <a:xfrm>
            <a:off x="501450" y="468275"/>
            <a:ext cx="442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86" name="Google Shape;286;p42"/>
          <p:cNvSpPr txBox="1"/>
          <p:nvPr/>
        </p:nvSpPr>
        <p:spPr>
          <a:xfrm>
            <a:off x="457350" y="2097550"/>
            <a:ext cx="4254000" cy="20745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No escribas mucho código js inline dentro del </a:t>
            </a:r>
            <a:r>
              <a:rPr b="1" lang="es" sz="1350">
                <a:solidFill>
                  <a:srgbClr val="999999"/>
                </a:solidFill>
                <a:latin typeface="DM Sans"/>
                <a:ea typeface="DM Sans"/>
                <a:cs typeface="DM Sans"/>
                <a:sym typeface="DM Sans"/>
              </a:rPr>
              <a:t>archivo html.</a:t>
            </a:r>
            <a:r>
              <a:rPr lang="es" sz="1350">
                <a:solidFill>
                  <a:srgbClr val="999999"/>
                </a:solidFill>
                <a:latin typeface="DM Sans"/>
                <a:ea typeface="DM Sans"/>
                <a:cs typeface="DM Sans"/>
                <a:sym typeface="DM Sans"/>
              </a:rPr>
              <a:t> (entre etiquetas &lt;script&gt;) </a:t>
            </a:r>
            <a:endParaRPr b="1"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Para el uso de funciones, métodos, etcétera, recuerda siempre usar archivos externos de </a:t>
            </a:r>
            <a:r>
              <a:rPr b="1" lang="es" sz="1350">
                <a:solidFill>
                  <a:srgbClr val="999999"/>
                </a:solidFill>
                <a:latin typeface="DM Sans"/>
                <a:ea typeface="DM Sans"/>
                <a:cs typeface="DM Sans"/>
                <a:sym typeface="DM Sans"/>
              </a:rPr>
              <a:t>extensión .js.</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Si vas a usar objetos, también es ideal que cada uno tenga su propio </a:t>
            </a:r>
            <a:r>
              <a:rPr b="1" lang="es" sz="1350">
                <a:solidFill>
                  <a:srgbClr val="999999"/>
                </a:solidFill>
                <a:latin typeface="DM Sans"/>
                <a:ea typeface="DM Sans"/>
                <a:cs typeface="DM Sans"/>
                <a:sym typeface="DM Sans"/>
              </a:rPr>
              <a:t>archivo .js</a:t>
            </a:r>
            <a:endParaRPr b="1" sz="1350">
              <a:solidFill>
                <a:srgbClr val="999999"/>
              </a:solidFill>
              <a:latin typeface="DM Sans"/>
              <a:ea typeface="DM Sans"/>
              <a:cs typeface="DM Sans"/>
              <a:sym typeface="DM Sans"/>
            </a:endParaRPr>
          </a:p>
          <a:p>
            <a:pPr indent="0" lvl="0" marL="457200" rtl="0" algn="l">
              <a:lnSpc>
                <a:spcPct val="100000"/>
              </a:lnSpc>
              <a:spcBef>
                <a:spcPts val="800"/>
              </a:spcBef>
              <a:spcAft>
                <a:spcPts val="800"/>
              </a:spcAft>
              <a:buNone/>
            </a:pPr>
            <a:r>
              <a:t/>
            </a:r>
            <a:endParaRPr sz="1350" u="sng">
              <a:solidFill>
                <a:srgbClr val="83AEFB"/>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nvSpPr>
        <p:spPr>
          <a:xfrm>
            <a:off x="1412500" y="1752150"/>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¡Ahora vamos a ver el estado de avance de sus proyectos! </a:t>
            </a:r>
            <a:endParaRPr b="1" sz="35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N°10</a:t>
            </a:r>
            <a:endParaRPr>
              <a:latin typeface="DM Sans"/>
              <a:ea typeface="DM Sans"/>
              <a:cs typeface="DM Sans"/>
              <a:sym typeface="DM Sans"/>
            </a:endParaRPr>
          </a:p>
        </p:txBody>
      </p:sp>
      <p:sp>
        <p:nvSpPr>
          <p:cNvPr id="59" name="Google Shape;59;p1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0" name="Google Shape;60;p17"/>
          <p:cNvSpPr txBox="1"/>
          <p:nvPr/>
        </p:nvSpPr>
        <p:spPr>
          <a:xfrm>
            <a:off x="465275" y="1788450"/>
            <a:ext cx="3834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Storage</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medio de almacenamiento en el cliente, lo cual implica que podemos utilizarlo para guardar información de la aplicación en el navegador del usuario. La información almacenada en el storage tiene la estructura clave-valor.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p:txBody>
      </p:sp>
      <p:sp>
        <p:nvSpPr>
          <p:cNvPr id="61" name="Google Shape;61;p17"/>
          <p:cNvSpPr txBox="1"/>
          <p:nvPr/>
        </p:nvSpPr>
        <p:spPr>
          <a:xfrm>
            <a:off x="4519500" y="3238125"/>
            <a:ext cx="3834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JavaScript Object Notation (JSON):</a:t>
            </a:r>
            <a:r>
              <a:rPr lang="es" sz="1350">
                <a:solidFill>
                  <a:schemeClr val="dk1"/>
                </a:solidFill>
                <a:latin typeface="DM Sans"/>
                <a:ea typeface="DM Sans"/>
                <a:cs typeface="DM Sans"/>
                <a:sym typeface="DM Sans"/>
              </a:rPr>
              <a:t> es un formato de texto plano, que sirve para representar datos estructurados con la sintaxis de objetos de JavaScript.</a:t>
            </a:r>
            <a:endParaRPr sz="1350">
              <a:latin typeface="DM Sans"/>
              <a:ea typeface="DM Sans"/>
              <a:cs typeface="DM Sans"/>
              <a:sym typeface="DM Sans"/>
            </a:endParaRPr>
          </a:p>
        </p:txBody>
      </p:sp>
      <p:sp>
        <p:nvSpPr>
          <p:cNvPr id="62" name="Google Shape;62;p17"/>
          <p:cNvSpPr txBox="1"/>
          <p:nvPr/>
        </p:nvSpPr>
        <p:spPr>
          <a:xfrm>
            <a:off x="465275" y="3166725"/>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Clr>
                <a:srgbClr val="000000"/>
              </a:buClr>
              <a:buSzPts val="1100"/>
              <a:buFont typeface="Arial"/>
              <a:buNone/>
            </a:pPr>
            <a:r>
              <a:t/>
            </a:r>
            <a:endParaRPr sz="1350">
              <a:solidFill>
                <a:srgbClr val="000000"/>
              </a:solidFill>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b="1" lang="es" sz="1350">
                <a:latin typeface="DM Sans"/>
                <a:ea typeface="DM Sans"/>
                <a:cs typeface="DM Sans"/>
                <a:sym typeface="DM Sans"/>
              </a:rPr>
              <a:t>LocalStorage:</a:t>
            </a:r>
            <a:r>
              <a:rPr lang="es" sz="1350">
                <a:latin typeface="DM Sans"/>
                <a:ea typeface="DM Sans"/>
                <a:cs typeface="DM Sans"/>
                <a:sym typeface="DM Sans"/>
              </a:rPr>
              <a:t> se almacenan en el navegador de forma indefinida, o hasta que se borren los datos de navegación del browser.</a:t>
            </a:r>
            <a:endParaRPr sz="1350">
              <a:solidFill>
                <a:srgbClr val="000000"/>
              </a:solidFill>
              <a:latin typeface="DM Sans"/>
              <a:ea typeface="DM Sans"/>
              <a:cs typeface="DM Sans"/>
              <a:sym typeface="DM Sans"/>
            </a:endParaRPr>
          </a:p>
        </p:txBody>
      </p:sp>
      <p:sp>
        <p:nvSpPr>
          <p:cNvPr id="63" name="Google Shape;63;p17"/>
          <p:cNvSpPr txBox="1"/>
          <p:nvPr/>
        </p:nvSpPr>
        <p:spPr>
          <a:xfrm>
            <a:off x="4519500" y="1601325"/>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Clr>
                <a:srgbClr val="000000"/>
              </a:buClr>
              <a:buSzPts val="1100"/>
              <a:buFont typeface="Arial"/>
              <a:buNone/>
            </a:pPr>
            <a:r>
              <a:t/>
            </a:r>
            <a:endParaRPr sz="1350">
              <a:solidFill>
                <a:srgbClr val="000000"/>
              </a:solidFill>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b="1" lang="es" sz="1350">
                <a:latin typeface="DM Sans"/>
                <a:ea typeface="DM Sans"/>
                <a:cs typeface="DM Sans"/>
                <a:sym typeface="DM Sans"/>
              </a:rPr>
              <a:t>SessionStorage:</a:t>
            </a:r>
            <a:r>
              <a:rPr lang="es" sz="1350">
                <a:latin typeface="DM Sans"/>
                <a:ea typeface="DM Sans"/>
                <a:cs typeface="DM Sans"/>
                <a:sym typeface="DM Sans"/>
              </a:rPr>
              <a:t> permanece en el navegador hasta que el usuario cierra la ventana. Los datos sólo existen dentro de la sesión actual.</a:t>
            </a:r>
            <a:endParaRPr sz="1350">
              <a:solidFill>
                <a:srgbClr val="000000"/>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297" name="Google Shape;297;p44"/>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¡No dejes para mañana lo que puedes practicar hoy! Les invitamos a revisar el </a:t>
            </a:r>
            <a:r>
              <a:rPr b="1" lang="es" sz="2000" u="sng">
                <a:solidFill>
                  <a:schemeClr val="hlink"/>
                </a:solidFill>
                <a:latin typeface="DM Sans"/>
                <a:ea typeface="DM Sans"/>
                <a:cs typeface="DM Sans"/>
                <a:sym typeface="DM Sans"/>
                <a:hlinkClick r:id="rId3"/>
              </a:rPr>
              <a:t>Workbook</a:t>
            </a:r>
            <a:r>
              <a:rPr lang="es" sz="2000">
                <a:solidFill>
                  <a:schemeClr val="dk1"/>
                </a:solidFill>
                <a:latin typeface="DM Sans"/>
                <a:ea typeface="DM Sans"/>
                <a:cs typeface="DM Sans"/>
                <a:sym typeface="DM Sans"/>
              </a:rPr>
              <a:t>, donde encontrarán un ejercicio para poner en práctica lo visto en la clase de hoy. </a:t>
            </a:r>
            <a:endParaRPr sz="2000">
              <a:solidFill>
                <a:schemeClr val="dk1"/>
              </a:solidFill>
              <a:latin typeface="DM Sans"/>
              <a:ea typeface="DM Sans"/>
              <a:cs typeface="DM Sans"/>
              <a:sym typeface="DM Sans"/>
            </a:endParaRPr>
          </a:p>
        </p:txBody>
      </p:sp>
      <p:grpSp>
        <p:nvGrpSpPr>
          <p:cNvPr id="298" name="Google Shape;298;p44"/>
          <p:cNvGrpSpPr/>
          <p:nvPr/>
        </p:nvGrpSpPr>
        <p:grpSpPr>
          <a:xfrm>
            <a:off x="4090622" y="793706"/>
            <a:ext cx="962746" cy="962746"/>
            <a:chOff x="3978725" y="468263"/>
            <a:chExt cx="1186525" cy="1186525"/>
          </a:xfrm>
        </p:grpSpPr>
        <p:pic>
          <p:nvPicPr>
            <p:cNvPr id="299" name="Google Shape;299;p44"/>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300" name="Google Shape;300;p44"/>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4"/>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Incorporar eventos</a:t>
            </a:r>
            <a:endParaRPr b="1" sz="4000">
              <a:solidFill>
                <a:schemeClr val="dk1"/>
              </a:solidFill>
              <a:latin typeface="DM Sans"/>
              <a:ea typeface="DM Sans"/>
              <a:cs typeface="DM Sans"/>
              <a:sym typeface="DM Sans"/>
            </a:endParaRPr>
          </a:p>
        </p:txBody>
      </p:sp>
      <p:pic>
        <p:nvPicPr>
          <p:cNvPr id="307" name="Google Shape;307;p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08" name="Google Shape;308;p45"/>
          <p:cNvSpPr txBox="1"/>
          <p:nvPr/>
        </p:nvSpPr>
        <p:spPr>
          <a:xfrm>
            <a:off x="457725" y="1832875"/>
            <a:ext cx="7871100" cy="23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Con lo que vimos sobre DOM, ahora puedes sumarlo a tu proyecto, para interactuar entre los elementos HTML y JS. Es decir, asociar eventos que buscamos controlar sobre los elementos  de la interfaz de nuestro simulador</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Página HTML y  código fuente en JavaScript.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309" name="Google Shape;309;p4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10" name="Google Shape;310;p45"/>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grpSp>
        <p:nvGrpSpPr>
          <p:cNvPr id="311" name="Google Shape;311;p45"/>
          <p:cNvGrpSpPr/>
          <p:nvPr/>
        </p:nvGrpSpPr>
        <p:grpSpPr>
          <a:xfrm>
            <a:off x="7964356" y="266054"/>
            <a:ext cx="702103" cy="660429"/>
            <a:chOff x="3137108" y="2467173"/>
            <a:chExt cx="738900" cy="738900"/>
          </a:xfrm>
        </p:grpSpPr>
        <p:sp>
          <p:nvSpPr>
            <p:cNvPr id="312" name="Google Shape;312;p4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45"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nvSpPr>
        <p:spPr>
          <a:xfrm>
            <a:off x="580075" y="868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Incorporar eventos</a:t>
            </a:r>
            <a:endParaRPr b="1" sz="4000">
              <a:solidFill>
                <a:schemeClr val="dk1"/>
              </a:solidFill>
              <a:latin typeface="DM Sans"/>
              <a:ea typeface="DM Sans"/>
              <a:cs typeface="DM Sans"/>
              <a:sym typeface="DM Sans"/>
            </a:endParaRPr>
          </a:p>
        </p:txBody>
      </p:sp>
      <p:pic>
        <p:nvPicPr>
          <p:cNvPr id="319" name="Google Shape;319;p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20" name="Google Shape;320;p46"/>
          <p:cNvSpPr txBox="1"/>
          <p:nvPr/>
        </p:nvSpPr>
        <p:spPr>
          <a:xfrm>
            <a:off x="636450" y="1585500"/>
            <a:ext cx="8133600" cy="314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opere sobre el DOM manejando eventos.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Es posible asociar más de un evento a un elemento y se pueden emplear función comunes, anónimas y arrow para los manejadores de eventos.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Cuando el usuario completa algún dato, por ejemplo cantidad de cuotas, se captura ese dato y se agregan elementos al DOM mediante JS.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Capturar la tecla ENTER para confirmar alguna acción.</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321" name="Google Shape;321;p4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22" name="Google Shape;322;p46"/>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grpSp>
        <p:nvGrpSpPr>
          <p:cNvPr id="323" name="Google Shape;323;p46"/>
          <p:cNvGrpSpPr/>
          <p:nvPr/>
        </p:nvGrpSpPr>
        <p:grpSpPr>
          <a:xfrm>
            <a:off x="7964356" y="266054"/>
            <a:ext cx="702103" cy="660429"/>
            <a:chOff x="3137108" y="2467173"/>
            <a:chExt cx="738900" cy="738900"/>
          </a:xfrm>
        </p:grpSpPr>
        <p:sp>
          <p:nvSpPr>
            <p:cNvPr id="324" name="Google Shape;324;p4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46"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47"/>
          <p:cNvGrpSpPr/>
          <p:nvPr/>
        </p:nvGrpSpPr>
        <p:grpSpPr>
          <a:xfrm>
            <a:off x="4202551" y="905623"/>
            <a:ext cx="738900" cy="738900"/>
            <a:chOff x="7208351" y="2467173"/>
            <a:chExt cx="738900" cy="738900"/>
          </a:xfrm>
        </p:grpSpPr>
        <p:sp>
          <p:nvSpPr>
            <p:cNvPr id="331" name="Google Shape;331;p4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4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33" name="Google Shape;333;p47"/>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Preparándonos para la </a:t>
            </a:r>
            <a:r>
              <a:rPr b="1" lang="es" sz="4000">
                <a:solidFill>
                  <a:schemeClr val="lt1"/>
                </a:solidFill>
                <a:latin typeface="DM Sans"/>
                <a:ea typeface="DM Sans"/>
                <a:cs typeface="DM Sans"/>
                <a:sym typeface="DM Sans"/>
              </a:rPr>
              <a:t>pre-entrega</a:t>
            </a:r>
            <a:r>
              <a:rPr b="1" lang="es" sz="4000">
                <a:solidFill>
                  <a:schemeClr val="lt1"/>
                </a:solidFill>
                <a:latin typeface="DM Sans"/>
                <a:ea typeface="DM Sans"/>
                <a:cs typeface="DM Sans"/>
                <a:sym typeface="DM Sans"/>
              </a:rPr>
              <a:t> N°3</a:t>
            </a:r>
            <a:endParaRPr b="1" sz="4000">
              <a:solidFill>
                <a:schemeClr val="lt1"/>
              </a:solidFill>
              <a:latin typeface="DM Sans"/>
              <a:ea typeface="DM Sans"/>
              <a:cs typeface="DM Sans"/>
              <a:sym typeface="DM Sans"/>
            </a:endParaRPr>
          </a:p>
        </p:txBody>
      </p:sp>
      <p:sp>
        <p:nvSpPr>
          <p:cNvPr id="334" name="Google Shape;334;p47"/>
          <p:cNvSpPr txBox="1"/>
          <p:nvPr/>
        </p:nvSpPr>
        <p:spPr>
          <a:xfrm>
            <a:off x="475500" y="3129700"/>
            <a:ext cx="8193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12 se presentará la consigna de la tercera pre-entrega del curso. La misma incluirá temas vistos en las clases 8, 9, 10 y 11.</a:t>
            </a:r>
            <a:endParaRPr sz="2000">
              <a:solidFill>
                <a:schemeClr val="lt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p:nvPr/>
        </p:nvSpPr>
        <p:spPr>
          <a:xfrm>
            <a:off x="995750" y="686363"/>
            <a:ext cx="18756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8"/>
          <p:cNvSpPr txBox="1"/>
          <p:nvPr/>
        </p:nvSpPr>
        <p:spPr>
          <a:xfrm>
            <a:off x="956750" y="468100"/>
            <a:ext cx="219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PRE-ENTREGA N° 3</a:t>
            </a:r>
            <a:endParaRPr>
              <a:latin typeface="DM Sans"/>
              <a:ea typeface="DM Sans"/>
              <a:cs typeface="DM Sans"/>
              <a:sym typeface="DM Sans"/>
            </a:endParaRPr>
          </a:p>
        </p:txBody>
      </p:sp>
      <p:sp>
        <p:nvSpPr>
          <p:cNvPr id="341" name="Google Shape;341;p48"/>
          <p:cNvSpPr txBox="1"/>
          <p:nvPr/>
        </p:nvSpPr>
        <p:spPr>
          <a:xfrm>
            <a:off x="462175" y="100201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Compuesta por…</a:t>
            </a:r>
            <a:endParaRPr b="1" sz="4000">
              <a:solidFill>
                <a:schemeClr val="dk1"/>
              </a:solidFill>
              <a:latin typeface="DM Sans"/>
              <a:ea typeface="DM Sans"/>
              <a:cs typeface="DM Sans"/>
              <a:sym typeface="DM Sans"/>
            </a:endParaRPr>
          </a:p>
        </p:txBody>
      </p:sp>
      <p:sp>
        <p:nvSpPr>
          <p:cNvPr id="342" name="Google Shape;342;p48"/>
          <p:cNvSpPr txBox="1"/>
          <p:nvPr/>
        </p:nvSpPr>
        <p:spPr>
          <a:xfrm>
            <a:off x="475500" y="2280675"/>
            <a:ext cx="4778400" cy="1272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Modificación del DOM </a:t>
            </a:r>
            <a:r>
              <a:rPr lang="es" sz="1350">
                <a:solidFill>
                  <a:schemeClr val="dk1"/>
                </a:solidFill>
                <a:latin typeface="DM Sans"/>
                <a:ea typeface="DM Sans"/>
                <a:cs typeface="DM Sans"/>
                <a:sym typeface="DM Sans"/>
              </a:rPr>
              <a:t>- Desafío complementario</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 Detección de eventos de usuario. </a:t>
            </a:r>
            <a:r>
              <a:rPr lang="es" sz="1350">
                <a:solidFill>
                  <a:schemeClr val="dk1"/>
                </a:solidFill>
                <a:latin typeface="DM Sans"/>
                <a:ea typeface="DM Sans"/>
                <a:cs typeface="DM Sans"/>
                <a:sym typeface="DM Sans"/>
              </a:rPr>
              <a:t>Desafío entregable</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chemeClr val="accent4"/>
              </a:buClr>
              <a:buSzPts val="1350"/>
              <a:buFont typeface="Helvetica Neue"/>
              <a:buChar char="✓"/>
            </a:pPr>
            <a:r>
              <a:rPr b="1" lang="es" sz="1350">
                <a:solidFill>
                  <a:schemeClr val="dk1"/>
                </a:solidFill>
                <a:latin typeface="DM Sans"/>
                <a:ea typeface="DM Sans"/>
                <a:cs typeface="DM Sans"/>
                <a:sym typeface="DM Sans"/>
              </a:rPr>
              <a:t>Implementación con uso de JSON y Storage. </a:t>
            </a:r>
            <a:endParaRPr b="1" sz="1350">
              <a:solidFill>
                <a:schemeClr val="dk1"/>
              </a:solidFill>
              <a:latin typeface="DM Sans"/>
              <a:ea typeface="DM Sans"/>
              <a:cs typeface="DM Sans"/>
              <a:sym typeface="DM Sans"/>
            </a:endParaRPr>
          </a:p>
        </p:txBody>
      </p:sp>
      <p:grpSp>
        <p:nvGrpSpPr>
          <p:cNvPr id="343" name="Google Shape;343;p48"/>
          <p:cNvGrpSpPr/>
          <p:nvPr/>
        </p:nvGrpSpPr>
        <p:grpSpPr>
          <a:xfrm>
            <a:off x="475250" y="468089"/>
            <a:ext cx="431074" cy="431074"/>
            <a:chOff x="7208351" y="2467173"/>
            <a:chExt cx="738900" cy="738900"/>
          </a:xfrm>
        </p:grpSpPr>
        <p:sp>
          <p:nvSpPr>
            <p:cNvPr id="344" name="Google Shape;344;p4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4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346" name="Google Shape;346;p48"/>
          <p:cNvPicPr preferRelativeResize="0"/>
          <p:nvPr/>
        </p:nvPicPr>
        <p:blipFill>
          <a:blip r:embed="rId4">
            <a:alphaModFix/>
          </a:blip>
          <a:stretch>
            <a:fillRect/>
          </a:stretch>
        </p:blipFill>
        <p:spPr>
          <a:xfrm>
            <a:off x="5754200" y="1002025"/>
            <a:ext cx="2491541" cy="3320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9"/>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352" name="Google Shape;352;p49"/>
          <p:cNvSpPr txBox="1"/>
          <p:nvPr/>
        </p:nvSpPr>
        <p:spPr>
          <a:xfrm>
            <a:off x="3641425"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sobre esta clase</a:t>
            </a:r>
            <a:endParaRPr b="1" sz="4000">
              <a:solidFill>
                <a:srgbClr val="83AEFB"/>
              </a:solidFill>
              <a:latin typeface="DM Sans"/>
              <a:ea typeface="DM Sans"/>
              <a:cs typeface="DM Sans"/>
              <a:sym typeface="DM Sans"/>
            </a:endParaRPr>
          </a:p>
        </p:txBody>
      </p:sp>
      <p:sp>
        <p:nvSpPr>
          <p:cNvPr id="353" name="Google Shape;353;p49"/>
          <p:cNvSpPr txBox="1"/>
          <p:nvPr/>
        </p:nvSpPr>
        <p:spPr>
          <a:xfrm>
            <a:off x="3641425" y="24119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350">
                <a:latin typeface="DM Sans"/>
                <a:ea typeface="DM Sans"/>
                <a:cs typeface="DM Sans"/>
                <a:sym typeface="DM Sans"/>
              </a:rPr>
              <a:t>¡Terminamos el módulo 3: Front-End!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354" name="Google Shape;354;p49"/>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355" name="Google Shape;355;p49"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pSp>
        <p:nvGrpSpPr>
          <p:cNvPr id="365" name="Google Shape;365;p51"/>
          <p:cNvGrpSpPr/>
          <p:nvPr/>
        </p:nvGrpSpPr>
        <p:grpSpPr>
          <a:xfrm>
            <a:off x="473370" y="619431"/>
            <a:ext cx="738905" cy="738905"/>
            <a:chOff x="575612" y="1950748"/>
            <a:chExt cx="431100" cy="431100"/>
          </a:xfrm>
        </p:grpSpPr>
        <p:sp>
          <p:nvSpPr>
            <p:cNvPr id="366" name="Google Shape;366;p5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51"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68" name="Google Shape;368;p5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69" name="Google Shape;369;p51"/>
          <p:cNvSpPr txBox="1"/>
          <p:nvPr/>
        </p:nvSpPr>
        <p:spPr>
          <a:xfrm>
            <a:off x="473350" y="1626100"/>
            <a:ext cx="77175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¿Te gustaría comprobar tus conocimientos de la clase?</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Para el profesor:</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Acceder a la carpeta “Quizzes” de la camada. </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Ingresar al formulario de la clase.</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Pulsar el botón “Invitar”. </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Copiar el enlace.</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Compartir el enlace a los alumnos a través del chat.</a:t>
            </a:r>
            <a:endParaRPr sz="2400">
              <a:solidFill>
                <a:srgbClr val="B7B7B7"/>
              </a:solidFill>
              <a:latin typeface="DM Sans"/>
              <a:ea typeface="DM Sans"/>
              <a:cs typeface="DM Sans"/>
              <a:sym typeface="DM Sans"/>
            </a:endParaRPr>
          </a:p>
        </p:txBody>
      </p:sp>
      <p:sp>
        <p:nvSpPr>
          <p:cNvPr id="370" name="Google Shape;370;p51"/>
          <p:cNvSpPr txBox="1"/>
          <p:nvPr/>
        </p:nvSpPr>
        <p:spPr>
          <a:xfrm>
            <a:off x="473350" y="2099125"/>
            <a:ext cx="71694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Te compartimos a través del chat de Zoom</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el enlace a un breve quiz de tarea.</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 </a:t>
            </a:r>
            <a:endParaRPr sz="2000">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Completa esta clase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con los siguientes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CoderTips</a:t>
            </a:r>
            <a:endParaRPr b="1" sz="3500">
              <a:solidFill>
                <a:schemeClr val="dk1"/>
              </a:solidFill>
              <a:highlight>
                <a:srgbClr val="EAFF6A"/>
              </a:highlight>
              <a:latin typeface="DM Sans"/>
              <a:ea typeface="DM Sans"/>
              <a:cs typeface="DM Sans"/>
              <a:sym typeface="DM Sans"/>
            </a:endParaRPr>
          </a:p>
        </p:txBody>
      </p:sp>
      <p:grpSp>
        <p:nvGrpSpPr>
          <p:cNvPr id="376" name="Google Shape;376;p52"/>
          <p:cNvGrpSpPr/>
          <p:nvPr/>
        </p:nvGrpSpPr>
        <p:grpSpPr>
          <a:xfrm>
            <a:off x="4202550" y="994173"/>
            <a:ext cx="738900" cy="738900"/>
            <a:chOff x="4202550" y="994173"/>
            <a:chExt cx="738900" cy="738900"/>
          </a:xfrm>
        </p:grpSpPr>
        <p:sp>
          <p:nvSpPr>
            <p:cNvPr id="377" name="Google Shape;377;p5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78" name="Google Shape;378;p52"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nvSpPr>
        <p:spPr>
          <a:xfrm>
            <a:off x="475500" y="1169638"/>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Videos y Podcasts</a:t>
            </a:r>
            <a:endParaRPr b="1" sz="4000">
              <a:solidFill>
                <a:schemeClr val="dk1"/>
              </a:solidFill>
              <a:latin typeface="DM Sans"/>
              <a:ea typeface="DM Sans"/>
              <a:cs typeface="DM Sans"/>
              <a:sym typeface="DM Sans"/>
            </a:endParaRPr>
          </a:p>
        </p:txBody>
      </p:sp>
      <p:grpSp>
        <p:nvGrpSpPr>
          <p:cNvPr id="384" name="Google Shape;384;p53"/>
          <p:cNvGrpSpPr/>
          <p:nvPr/>
        </p:nvGrpSpPr>
        <p:grpSpPr>
          <a:xfrm>
            <a:off x="457358" y="468285"/>
            <a:ext cx="431074" cy="431074"/>
            <a:chOff x="4202550" y="994173"/>
            <a:chExt cx="738900" cy="738900"/>
          </a:xfrm>
        </p:grpSpPr>
        <p:sp>
          <p:nvSpPr>
            <p:cNvPr id="385" name="Google Shape;385;p5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86" name="Google Shape;386;p53"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387" name="Google Shape;387;p5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CODERTIPS</a:t>
            </a:r>
            <a:endParaRPr>
              <a:latin typeface="DM Sans"/>
              <a:ea typeface="DM Sans"/>
              <a:cs typeface="DM Sans"/>
              <a:sym typeface="DM Sans"/>
            </a:endParaRPr>
          </a:p>
        </p:txBody>
      </p:sp>
      <p:sp>
        <p:nvSpPr>
          <p:cNvPr id="388" name="Google Shape;388;p53"/>
          <p:cNvSpPr txBox="1"/>
          <p:nvPr/>
        </p:nvSpPr>
        <p:spPr>
          <a:xfrm>
            <a:off x="457350" y="2178825"/>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5 Tips para tener un código limpio con Javascript</a:t>
            </a:r>
            <a:r>
              <a:rPr lang="es" sz="1350" u="sng">
                <a:solidFill>
                  <a:schemeClr val="hlink"/>
                </a:solidFill>
                <a:latin typeface="DM Sans"/>
                <a:ea typeface="DM Sans"/>
                <a:cs typeface="DM Sans"/>
                <a:sym typeface="DM Sans"/>
                <a:hlinkClick r:id="rId5"/>
              </a:rPr>
              <a:t> </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CODERHOUSE</a:t>
            </a:r>
            <a:r>
              <a:rPr b="1" lang="es" sz="1350">
                <a:solidFill>
                  <a:srgbClr val="999999"/>
                </a:solidFill>
                <a:latin typeface="DM Sans"/>
                <a:ea typeface="DM Sans"/>
                <a:cs typeface="DM Sans"/>
                <a:sym typeface="DM Sans"/>
              </a:rPr>
              <a:t> </a:t>
            </a:r>
            <a:endParaRPr sz="1350" u="sng">
              <a:solidFill>
                <a:srgbClr val="83AEFB"/>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69" name="Google Shape;69;p18"/>
          <p:cNvPicPr preferRelativeResize="0"/>
          <p:nvPr/>
        </p:nvPicPr>
        <p:blipFill>
          <a:blip r:embed="rId3">
            <a:alphaModFix/>
          </a:blip>
          <a:stretch>
            <a:fillRect/>
          </a:stretch>
        </p:blipFill>
        <p:spPr>
          <a:xfrm>
            <a:off x="2172438" y="1836863"/>
            <a:ext cx="196975" cy="196975"/>
          </a:xfrm>
          <a:prstGeom prst="rect">
            <a:avLst/>
          </a:prstGeom>
          <a:noFill/>
          <a:ln>
            <a:noFill/>
          </a:ln>
        </p:spPr>
      </p:pic>
      <p:sp>
        <p:nvSpPr>
          <p:cNvPr id="70" name="Google Shape;70;p18"/>
          <p:cNvSpPr txBox="1"/>
          <p:nvPr/>
        </p:nvSpPr>
        <p:spPr>
          <a:xfrm>
            <a:off x="2690561" y="1743163"/>
            <a:ext cx="42813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Repasar </a:t>
            </a:r>
            <a:r>
              <a:rPr lang="es" sz="1350">
                <a:solidFill>
                  <a:schemeClr val="lt1"/>
                </a:solidFill>
                <a:latin typeface="DM Sans"/>
                <a:ea typeface="DM Sans"/>
                <a:cs typeface="DM Sans"/>
                <a:sym typeface="DM Sans"/>
              </a:rPr>
              <a:t>temas y conceptos centrales de </a:t>
            </a:r>
            <a:r>
              <a:rPr b="1" lang="es" sz="1350">
                <a:solidFill>
                  <a:schemeClr val="lt1"/>
                </a:solidFill>
                <a:latin typeface="DM Sans"/>
                <a:ea typeface="DM Sans"/>
                <a:cs typeface="DM Sans"/>
                <a:sym typeface="DM Sans"/>
              </a:rPr>
              <a:t>J</a:t>
            </a:r>
            <a:r>
              <a:rPr b="1" lang="es" sz="1350">
                <a:solidFill>
                  <a:schemeClr val="lt1"/>
                </a:solidFill>
                <a:latin typeface="DM Sans"/>
                <a:ea typeface="DM Sans"/>
                <a:cs typeface="DM Sans"/>
                <a:sym typeface="DM Sans"/>
              </a:rPr>
              <a:t>avaScri</a:t>
            </a:r>
            <a:r>
              <a:rPr b="1" lang="es" sz="1350">
                <a:solidFill>
                  <a:schemeClr val="lt1"/>
                </a:solidFill>
                <a:latin typeface="DM Sans"/>
                <a:ea typeface="DM Sans"/>
                <a:cs typeface="DM Sans"/>
                <a:sym typeface="DM Sans"/>
              </a:rPr>
              <a:t>pt</a:t>
            </a:r>
            <a:r>
              <a:rPr lang="es" sz="1350">
                <a:solidFill>
                  <a:schemeClr val="lt1"/>
                </a:solidFill>
                <a:latin typeface="DM Sans"/>
                <a:ea typeface="DM Sans"/>
                <a:cs typeface="DM Sans"/>
                <a:sym typeface="DM Sans"/>
              </a:rPr>
              <a:t> trabajados hasta el momento en el curso.</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71" name="Google Shape;71;p18"/>
          <p:cNvPicPr preferRelativeResize="0"/>
          <p:nvPr/>
        </p:nvPicPr>
        <p:blipFill>
          <a:blip r:embed="rId3">
            <a:alphaModFix/>
          </a:blip>
          <a:stretch>
            <a:fillRect/>
          </a:stretch>
        </p:blipFill>
        <p:spPr>
          <a:xfrm>
            <a:off x="2172138" y="2667650"/>
            <a:ext cx="196975" cy="196975"/>
          </a:xfrm>
          <a:prstGeom prst="rect">
            <a:avLst/>
          </a:prstGeom>
          <a:noFill/>
          <a:ln>
            <a:noFill/>
          </a:ln>
        </p:spPr>
      </p:pic>
      <p:sp>
        <p:nvSpPr>
          <p:cNvPr id="72" name="Google Shape;72;p18"/>
          <p:cNvSpPr txBox="1"/>
          <p:nvPr/>
        </p:nvSpPr>
        <p:spPr>
          <a:xfrm>
            <a:off x="2690561" y="2563150"/>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Brindar recomendaciones generales </a:t>
            </a:r>
            <a:r>
              <a:rPr lang="es" sz="1350">
                <a:solidFill>
                  <a:schemeClr val="lt1"/>
                </a:solidFill>
                <a:latin typeface="DM Sans"/>
                <a:ea typeface="DM Sans"/>
                <a:cs typeface="DM Sans"/>
                <a:sym typeface="DM Sans"/>
              </a:rPr>
              <a:t>para la realización del proyecto final.</a:t>
            </a:r>
            <a:endParaRPr sz="1350">
              <a:solidFill>
                <a:schemeClr val="lt1"/>
              </a:solidFill>
              <a:latin typeface="DM Sans"/>
              <a:ea typeface="DM Sans"/>
              <a:cs typeface="DM Sans"/>
              <a:sym typeface="DM Sans"/>
            </a:endParaRPr>
          </a:p>
        </p:txBody>
      </p:sp>
      <p:pic>
        <p:nvPicPr>
          <p:cNvPr id="73" name="Google Shape;73;p18"/>
          <p:cNvPicPr preferRelativeResize="0"/>
          <p:nvPr/>
        </p:nvPicPr>
        <p:blipFill>
          <a:blip r:embed="rId3">
            <a:alphaModFix/>
          </a:blip>
          <a:stretch>
            <a:fillRect/>
          </a:stretch>
        </p:blipFill>
        <p:spPr>
          <a:xfrm>
            <a:off x="2172138" y="3301488"/>
            <a:ext cx="196975" cy="196975"/>
          </a:xfrm>
          <a:prstGeom prst="rect">
            <a:avLst/>
          </a:prstGeom>
          <a:noFill/>
          <a:ln>
            <a:noFill/>
          </a:ln>
        </p:spPr>
      </p:pic>
      <p:sp>
        <p:nvSpPr>
          <p:cNvPr id="74" name="Google Shape;74;p18"/>
          <p:cNvSpPr txBox="1"/>
          <p:nvPr/>
        </p:nvSpPr>
        <p:spPr>
          <a:xfrm>
            <a:off x="2690561" y="32037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Promover </a:t>
            </a:r>
            <a:r>
              <a:rPr lang="es" sz="1350">
                <a:solidFill>
                  <a:schemeClr val="lt1"/>
                </a:solidFill>
                <a:latin typeface="DM Sans"/>
                <a:ea typeface="DM Sans"/>
                <a:cs typeface="DM Sans"/>
                <a:sym typeface="DM Sans"/>
              </a:rPr>
              <a:t>el</a:t>
            </a:r>
            <a:r>
              <a:rPr b="1" lang="es" sz="1350">
                <a:solidFill>
                  <a:schemeClr val="lt1"/>
                </a:solidFill>
                <a:latin typeface="DM Sans"/>
                <a:ea typeface="DM Sans"/>
                <a:cs typeface="DM Sans"/>
                <a:sym typeface="DM Sans"/>
              </a:rPr>
              <a:t> avance progresivo e individual </a:t>
            </a:r>
            <a:r>
              <a:rPr lang="es" sz="1350">
                <a:solidFill>
                  <a:schemeClr val="lt1"/>
                </a:solidFill>
                <a:latin typeface="DM Sans"/>
                <a:ea typeface="DM Sans"/>
                <a:cs typeface="DM Sans"/>
                <a:sym typeface="DM Sans"/>
              </a:rPr>
              <a:t>en el proyecto final.</a:t>
            </a:r>
            <a:endParaRPr sz="1350">
              <a:solidFill>
                <a:schemeClr val="lt1"/>
              </a:solidFill>
              <a:latin typeface="DM Sans"/>
              <a:ea typeface="DM Sans"/>
              <a:cs typeface="DM Sans"/>
              <a:sym typeface="DM Sans"/>
            </a:endParaRPr>
          </a:p>
        </p:txBody>
      </p:sp>
      <p:cxnSp>
        <p:nvCxnSpPr>
          <p:cNvPr id="75" name="Google Shape;75;p18"/>
          <p:cNvCxnSpPr>
            <a:stCxn id="69" idx="2"/>
            <a:endCxn id="71" idx="0"/>
          </p:cNvCxnSpPr>
          <p:nvPr/>
        </p:nvCxnSpPr>
        <p:spPr>
          <a:xfrm flipH="1" rot="-5400000">
            <a:off x="1954275" y="2350487"/>
            <a:ext cx="633900" cy="600"/>
          </a:xfrm>
          <a:prstGeom prst="bentConnector3">
            <a:avLst>
              <a:gd fmla="val 49993" name="adj1"/>
            </a:avLst>
          </a:prstGeom>
          <a:noFill/>
          <a:ln cap="flat" cmpd="sng" w="9525">
            <a:solidFill>
              <a:srgbClr val="EAFF6A"/>
            </a:solidFill>
            <a:prstDash val="solid"/>
            <a:round/>
            <a:headEnd len="med" w="med" type="none"/>
            <a:tailEnd len="med" w="med" type="none"/>
          </a:ln>
        </p:spPr>
      </p:cxnSp>
      <p:cxnSp>
        <p:nvCxnSpPr>
          <p:cNvPr id="76" name="Google Shape;76;p18"/>
          <p:cNvCxnSpPr>
            <a:stCxn id="71" idx="2"/>
            <a:endCxn id="73" idx="0"/>
          </p:cNvCxnSpPr>
          <p:nvPr/>
        </p:nvCxnSpPr>
        <p:spPr>
          <a:xfrm flipH="1" rot="-5400000">
            <a:off x="2052525" y="3082725"/>
            <a:ext cx="436800" cy="600"/>
          </a:xfrm>
          <a:prstGeom prst="bentConnector3">
            <a:avLst>
              <a:gd fmla="val 50007"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394" name="Google Shape;394;p54"/>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Repasamos conceptos generales de JS, y dudas.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Avanzamos en el proyecto integrador.</a:t>
            </a:r>
            <a:endParaRPr sz="1350">
              <a:solidFill>
                <a:schemeClr val="lt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7"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83" name="Google Shape;83;p19"/>
          <p:cNvSpPr/>
          <p:nvPr/>
        </p:nvSpPr>
        <p:spPr>
          <a:xfrm>
            <a:off x="2292625" y="3206275"/>
            <a:ext cx="1702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Recomendaciones Generales</a:t>
            </a:r>
            <a:endParaRPr sz="1200">
              <a:solidFill>
                <a:srgbClr val="FFFFFF"/>
              </a:solidFill>
              <a:latin typeface="DM Sans"/>
              <a:ea typeface="DM Sans"/>
              <a:cs typeface="DM Sans"/>
              <a:sym typeface="DM Sans"/>
            </a:endParaRPr>
          </a:p>
        </p:txBody>
      </p:sp>
      <p:sp>
        <p:nvSpPr>
          <p:cNvPr id="84" name="Google Shape;84;p19"/>
          <p:cNvSpPr/>
          <p:nvPr/>
        </p:nvSpPr>
        <p:spPr>
          <a:xfrm>
            <a:off x="2292725" y="1551250"/>
            <a:ext cx="1702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JS Repaso general</a:t>
            </a:r>
            <a:endParaRPr sz="1200">
              <a:solidFill>
                <a:srgbClr val="FFFFFF"/>
              </a:solidFill>
              <a:latin typeface="DM Sans"/>
              <a:ea typeface="DM Sans"/>
              <a:cs typeface="DM Sans"/>
              <a:sym typeface="DM Sans"/>
            </a:endParaRPr>
          </a:p>
        </p:txBody>
      </p:sp>
      <p:cxnSp>
        <p:nvCxnSpPr>
          <p:cNvPr id="85" name="Google Shape;85;p19"/>
          <p:cNvCxnSpPr>
            <a:stCxn id="83" idx="0"/>
            <a:endCxn id="84" idx="2"/>
          </p:cNvCxnSpPr>
          <p:nvPr/>
        </p:nvCxnSpPr>
        <p:spPr>
          <a:xfrm rot="10800000">
            <a:off x="3143725" y="2131375"/>
            <a:ext cx="0" cy="1074900"/>
          </a:xfrm>
          <a:prstGeom prst="straightConnector1">
            <a:avLst/>
          </a:prstGeom>
          <a:noFill/>
          <a:ln cap="flat" cmpd="sng" w="9525">
            <a:solidFill>
              <a:srgbClr val="CCCCCC"/>
            </a:solidFill>
            <a:prstDash val="solid"/>
            <a:round/>
            <a:headEnd len="med" w="med" type="oval"/>
            <a:tailEnd len="med" w="med" type="oval"/>
          </a:ln>
        </p:spPr>
      </p:cxnSp>
      <p:pic>
        <p:nvPicPr>
          <p:cNvPr id="86" name="Google Shape;86;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87" name="Google Shape;87;p19"/>
          <p:cNvCxnSpPr>
            <a:stCxn id="84" idx="3"/>
          </p:cNvCxnSpPr>
          <p:nvPr/>
        </p:nvCxnSpPr>
        <p:spPr>
          <a:xfrm flipH="1" rot="10800000">
            <a:off x="3994925" y="1839850"/>
            <a:ext cx="291300" cy="1500"/>
          </a:xfrm>
          <a:prstGeom prst="straightConnector1">
            <a:avLst/>
          </a:prstGeom>
          <a:noFill/>
          <a:ln cap="flat" cmpd="sng" w="9525">
            <a:solidFill>
              <a:schemeClr val="lt2"/>
            </a:solidFill>
            <a:prstDash val="solid"/>
            <a:round/>
            <a:headEnd len="med" w="med" type="none"/>
            <a:tailEnd len="med" w="med" type="none"/>
          </a:ln>
        </p:spPr>
      </p:cxnSp>
      <p:sp>
        <p:nvSpPr>
          <p:cNvPr id="88" name="Google Shape;88;p19"/>
          <p:cNvSpPr/>
          <p:nvPr/>
        </p:nvSpPr>
        <p:spPr>
          <a:xfrm>
            <a:off x="4913524" y="2168556"/>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Arrays</a:t>
            </a:r>
            <a:endParaRPr sz="1100">
              <a:solidFill>
                <a:srgbClr val="222222"/>
              </a:solidFill>
              <a:latin typeface="DM Sans"/>
              <a:ea typeface="DM Sans"/>
              <a:cs typeface="DM Sans"/>
              <a:sym typeface="DM Sans"/>
            </a:endParaRPr>
          </a:p>
        </p:txBody>
      </p:sp>
      <p:sp>
        <p:nvSpPr>
          <p:cNvPr id="89" name="Google Shape;89;p19"/>
          <p:cNvSpPr/>
          <p:nvPr/>
        </p:nvSpPr>
        <p:spPr>
          <a:xfrm>
            <a:off x="4913524" y="2468895"/>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DOM</a:t>
            </a:r>
            <a:endParaRPr sz="1100">
              <a:solidFill>
                <a:srgbClr val="222222"/>
              </a:solidFill>
              <a:latin typeface="DM Sans"/>
              <a:ea typeface="DM Sans"/>
              <a:cs typeface="DM Sans"/>
              <a:sym typeface="DM Sans"/>
            </a:endParaRPr>
          </a:p>
        </p:txBody>
      </p:sp>
      <p:cxnSp>
        <p:nvCxnSpPr>
          <p:cNvPr id="90" name="Google Shape;90;p19"/>
          <p:cNvCxnSpPr>
            <a:endCxn id="89" idx="1"/>
          </p:cNvCxnSpPr>
          <p:nvPr/>
        </p:nvCxnSpPr>
        <p:spPr>
          <a:xfrm flipH="1" rot="-5400000">
            <a:off x="4062574" y="1732845"/>
            <a:ext cx="1075500" cy="626400"/>
          </a:xfrm>
          <a:prstGeom prst="bentConnector2">
            <a:avLst/>
          </a:prstGeom>
          <a:noFill/>
          <a:ln cap="flat" cmpd="sng" w="9525">
            <a:solidFill>
              <a:srgbClr val="CCCCCC"/>
            </a:solidFill>
            <a:prstDash val="solid"/>
            <a:round/>
            <a:headEnd len="med" w="med" type="none"/>
            <a:tailEnd len="med" w="med" type="oval"/>
          </a:ln>
        </p:spPr>
      </p:cxnSp>
      <p:cxnSp>
        <p:nvCxnSpPr>
          <p:cNvPr id="91" name="Google Shape;91;p19"/>
          <p:cNvCxnSpPr/>
          <p:nvPr/>
        </p:nvCxnSpPr>
        <p:spPr>
          <a:xfrm>
            <a:off x="4287079" y="1508572"/>
            <a:ext cx="622800" cy="2121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2" name="Google Shape;92;p19"/>
          <p:cNvSpPr/>
          <p:nvPr/>
        </p:nvSpPr>
        <p:spPr>
          <a:xfrm>
            <a:off x="4913229" y="1587565"/>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Funciones</a:t>
            </a:r>
            <a:endParaRPr sz="1100">
              <a:solidFill>
                <a:srgbClr val="222222"/>
              </a:solidFill>
              <a:latin typeface="DM Sans"/>
              <a:ea typeface="DM Sans"/>
              <a:cs typeface="DM Sans"/>
              <a:sym typeface="DM Sans"/>
            </a:endParaRPr>
          </a:p>
        </p:txBody>
      </p:sp>
      <p:cxnSp>
        <p:nvCxnSpPr>
          <p:cNvPr id="93" name="Google Shape;93;p19"/>
          <p:cNvCxnSpPr/>
          <p:nvPr/>
        </p:nvCxnSpPr>
        <p:spPr>
          <a:xfrm>
            <a:off x="4287079" y="1508572"/>
            <a:ext cx="622800" cy="212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94" name="Google Shape;94;p19"/>
          <p:cNvCxnSpPr/>
          <p:nvPr/>
        </p:nvCxnSpPr>
        <p:spPr>
          <a:xfrm flipH="1" rot="10800000">
            <a:off x="4287079" y="1420372"/>
            <a:ext cx="621000" cy="882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5" name="Google Shape;95;p19"/>
          <p:cNvSpPr/>
          <p:nvPr/>
        </p:nvSpPr>
        <p:spPr>
          <a:xfrm flipH="1">
            <a:off x="4913299" y="1287226"/>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Bucles</a:t>
            </a:r>
            <a:endParaRPr sz="1100">
              <a:solidFill>
                <a:srgbClr val="222222"/>
              </a:solidFill>
              <a:latin typeface="DM Sans"/>
              <a:ea typeface="DM Sans"/>
              <a:cs typeface="DM Sans"/>
              <a:sym typeface="DM Sans"/>
            </a:endParaRPr>
          </a:p>
        </p:txBody>
      </p:sp>
      <p:cxnSp>
        <p:nvCxnSpPr>
          <p:cNvPr id="96" name="Google Shape;96;p19"/>
          <p:cNvCxnSpPr/>
          <p:nvPr/>
        </p:nvCxnSpPr>
        <p:spPr>
          <a:xfrm flipH="1" rot="10800000">
            <a:off x="4287079" y="1420372"/>
            <a:ext cx="622500" cy="882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7" name="Google Shape;97;p19"/>
          <p:cNvSpPr/>
          <p:nvPr/>
        </p:nvSpPr>
        <p:spPr>
          <a:xfrm>
            <a:off x="4913229" y="1878061"/>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Objetos</a:t>
            </a:r>
            <a:endParaRPr sz="1100">
              <a:solidFill>
                <a:srgbClr val="222222"/>
              </a:solidFill>
              <a:latin typeface="DM Sans"/>
              <a:ea typeface="DM Sans"/>
              <a:cs typeface="DM Sans"/>
              <a:sym typeface="DM Sans"/>
            </a:endParaRPr>
          </a:p>
        </p:txBody>
      </p:sp>
      <p:sp>
        <p:nvSpPr>
          <p:cNvPr id="98" name="Google Shape;98;p19"/>
          <p:cNvSpPr/>
          <p:nvPr/>
        </p:nvSpPr>
        <p:spPr>
          <a:xfrm flipH="1">
            <a:off x="4913004" y="985025"/>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Condicionales</a:t>
            </a:r>
            <a:endParaRPr sz="1100">
              <a:solidFill>
                <a:srgbClr val="222222"/>
              </a:solidFill>
              <a:latin typeface="DM Sans"/>
              <a:ea typeface="DM Sans"/>
              <a:cs typeface="DM Sans"/>
              <a:sym typeface="DM Sans"/>
            </a:endParaRPr>
          </a:p>
        </p:txBody>
      </p:sp>
      <p:cxnSp>
        <p:nvCxnSpPr>
          <p:cNvPr id="99" name="Google Shape;99;p19"/>
          <p:cNvCxnSpPr>
            <a:endCxn id="98" idx="3"/>
          </p:cNvCxnSpPr>
          <p:nvPr/>
        </p:nvCxnSpPr>
        <p:spPr>
          <a:xfrm flipH="1" rot="10800000">
            <a:off x="4287204" y="1099925"/>
            <a:ext cx="625800" cy="408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0" name="Google Shape;100;p19"/>
          <p:cNvCxnSpPr>
            <a:endCxn id="97" idx="1"/>
          </p:cNvCxnSpPr>
          <p:nvPr/>
        </p:nvCxnSpPr>
        <p:spPr>
          <a:xfrm>
            <a:off x="4286229" y="1508461"/>
            <a:ext cx="627000" cy="484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1" name="Google Shape;101;p19"/>
          <p:cNvCxnSpPr>
            <a:endCxn id="88" idx="1"/>
          </p:cNvCxnSpPr>
          <p:nvPr/>
        </p:nvCxnSpPr>
        <p:spPr>
          <a:xfrm flipH="1" rot="-5400000">
            <a:off x="4376524" y="1746456"/>
            <a:ext cx="768300" cy="305700"/>
          </a:xfrm>
          <a:prstGeom prst="bentConnector2">
            <a:avLst/>
          </a:prstGeom>
          <a:noFill/>
          <a:ln cap="flat" cmpd="sng" w="9525">
            <a:solidFill>
              <a:srgbClr val="CCCCCC"/>
            </a:solidFill>
            <a:prstDash val="solid"/>
            <a:round/>
            <a:headEnd len="med" w="med" type="none"/>
            <a:tailEnd len="med" w="med" type="oval"/>
          </a:ln>
        </p:spPr>
      </p:cxnSp>
      <p:sp>
        <p:nvSpPr>
          <p:cNvPr id="102" name="Google Shape;102;p19"/>
          <p:cNvSpPr/>
          <p:nvPr/>
        </p:nvSpPr>
        <p:spPr>
          <a:xfrm>
            <a:off x="4912911" y="2769234"/>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Eventos</a:t>
            </a:r>
            <a:endParaRPr sz="1100">
              <a:solidFill>
                <a:srgbClr val="222222"/>
              </a:solidFill>
              <a:latin typeface="DM Sans"/>
              <a:ea typeface="DM Sans"/>
              <a:cs typeface="DM Sans"/>
              <a:sym typeface="DM Sans"/>
            </a:endParaRPr>
          </a:p>
        </p:txBody>
      </p:sp>
      <p:cxnSp>
        <p:nvCxnSpPr>
          <p:cNvPr id="103" name="Google Shape;103;p19"/>
          <p:cNvCxnSpPr>
            <a:endCxn id="102" idx="1"/>
          </p:cNvCxnSpPr>
          <p:nvPr/>
        </p:nvCxnSpPr>
        <p:spPr>
          <a:xfrm flipH="1" rot="-5400000">
            <a:off x="3912111" y="1883334"/>
            <a:ext cx="1375800" cy="625800"/>
          </a:xfrm>
          <a:prstGeom prst="bentConnector2">
            <a:avLst/>
          </a:prstGeom>
          <a:noFill/>
          <a:ln cap="flat" cmpd="sng" w="9525">
            <a:solidFill>
              <a:srgbClr val="CCCCCC"/>
            </a:solidFill>
            <a:prstDash val="solid"/>
            <a:round/>
            <a:headEnd len="med" w="med" type="none"/>
            <a:tailEnd len="med" w="med" type="oval"/>
          </a:ln>
        </p:spPr>
      </p:cxnSp>
      <p:sp>
        <p:nvSpPr>
          <p:cNvPr id="104" name="Google Shape;104;p19"/>
          <p:cNvSpPr/>
          <p:nvPr/>
        </p:nvSpPr>
        <p:spPr>
          <a:xfrm>
            <a:off x="4913524" y="3069573"/>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Storage y JSON</a:t>
            </a:r>
            <a:endParaRPr sz="1100">
              <a:solidFill>
                <a:srgbClr val="222222"/>
              </a:solidFill>
              <a:latin typeface="DM Sans"/>
              <a:ea typeface="DM Sans"/>
              <a:cs typeface="DM Sans"/>
              <a:sym typeface="DM Sans"/>
            </a:endParaRPr>
          </a:p>
        </p:txBody>
      </p:sp>
      <p:cxnSp>
        <p:nvCxnSpPr>
          <p:cNvPr id="105" name="Google Shape;105;p19"/>
          <p:cNvCxnSpPr>
            <a:endCxn id="104" idx="1"/>
          </p:cNvCxnSpPr>
          <p:nvPr/>
        </p:nvCxnSpPr>
        <p:spPr>
          <a:xfrm flipH="1" rot="-5400000">
            <a:off x="3762274" y="2033223"/>
            <a:ext cx="1676100" cy="626400"/>
          </a:xfrm>
          <a:prstGeom prst="bentConnector2">
            <a:avLst/>
          </a:prstGeom>
          <a:noFill/>
          <a:ln cap="flat" cmpd="sng" w="9525">
            <a:solidFill>
              <a:srgbClr val="CCCCCC"/>
            </a:solidFill>
            <a:prstDash val="solid"/>
            <a:round/>
            <a:headEnd len="med" w="med" type="none"/>
            <a:tailEnd len="med" w="med" type="oval"/>
          </a:ln>
        </p:spPr>
      </p:cxnSp>
      <p:sp>
        <p:nvSpPr>
          <p:cNvPr id="106" name="Google Shape;106;p19"/>
          <p:cNvSpPr/>
          <p:nvPr/>
        </p:nvSpPr>
        <p:spPr>
          <a:xfrm>
            <a:off x="4915311" y="3832321"/>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Código</a:t>
            </a:r>
            <a:endParaRPr sz="1100">
              <a:solidFill>
                <a:srgbClr val="222222"/>
              </a:solidFill>
              <a:latin typeface="DM Sans"/>
              <a:ea typeface="DM Sans"/>
              <a:cs typeface="DM Sans"/>
              <a:sym typeface="DM Sans"/>
            </a:endParaRPr>
          </a:p>
        </p:txBody>
      </p:sp>
      <p:sp>
        <p:nvSpPr>
          <p:cNvPr id="107" name="Google Shape;107;p19"/>
          <p:cNvSpPr/>
          <p:nvPr/>
        </p:nvSpPr>
        <p:spPr>
          <a:xfrm flipH="1">
            <a:off x="4915380" y="3531982"/>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Archivos</a:t>
            </a:r>
            <a:endParaRPr sz="1100">
              <a:solidFill>
                <a:srgbClr val="222222"/>
              </a:solidFill>
              <a:latin typeface="DM Sans"/>
              <a:ea typeface="DM Sans"/>
              <a:cs typeface="DM Sans"/>
              <a:sym typeface="DM Sans"/>
            </a:endParaRPr>
          </a:p>
        </p:txBody>
      </p:sp>
      <p:sp>
        <p:nvSpPr>
          <p:cNvPr id="108" name="Google Shape;108;p19"/>
          <p:cNvSpPr/>
          <p:nvPr/>
        </p:nvSpPr>
        <p:spPr>
          <a:xfrm>
            <a:off x="4915311" y="4122816"/>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Proyecto</a:t>
            </a:r>
            <a:endParaRPr sz="1100">
              <a:solidFill>
                <a:srgbClr val="222222"/>
              </a:solidFill>
              <a:latin typeface="DM Sans"/>
              <a:ea typeface="DM Sans"/>
              <a:cs typeface="DM Sans"/>
              <a:sym typeface="DM Sans"/>
            </a:endParaRPr>
          </a:p>
        </p:txBody>
      </p:sp>
      <p:cxnSp>
        <p:nvCxnSpPr>
          <p:cNvPr id="109" name="Google Shape;109;p19"/>
          <p:cNvCxnSpPr>
            <a:endCxn id="108" idx="1"/>
          </p:cNvCxnSpPr>
          <p:nvPr/>
        </p:nvCxnSpPr>
        <p:spPr>
          <a:xfrm>
            <a:off x="4287111" y="3644016"/>
            <a:ext cx="628200" cy="5937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0" name="Google Shape;110;p19"/>
          <p:cNvCxnSpPr>
            <a:endCxn id="106" idx="1"/>
          </p:cNvCxnSpPr>
          <p:nvPr/>
        </p:nvCxnSpPr>
        <p:spPr>
          <a:xfrm>
            <a:off x="4287111" y="3643921"/>
            <a:ext cx="628200" cy="3033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1" name="Google Shape;111;p19"/>
          <p:cNvCxnSpPr/>
          <p:nvPr/>
        </p:nvCxnSpPr>
        <p:spPr>
          <a:xfrm flipH="1" rot="10800000">
            <a:off x="3994930" y="3651107"/>
            <a:ext cx="935700" cy="5100"/>
          </a:xfrm>
          <a:prstGeom prst="bentConnector3">
            <a:avLst>
              <a:gd fmla="val 49754"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117" name="Google Shape;117;p20"/>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118" name="Google Shape;118;p20"/>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119" name="Google Shape;119;p20"/>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120" name="Google Shape;120;p20"/>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21" name="Google Shape;121;p20"/>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10</a:t>
            </a:r>
            <a:endParaRPr b="1" sz="1600">
              <a:solidFill>
                <a:srgbClr val="999999"/>
              </a:solidFill>
              <a:latin typeface="DM Sans"/>
              <a:ea typeface="DM Sans"/>
              <a:cs typeface="DM Sans"/>
              <a:sym typeface="DM Sans"/>
            </a:endParaRPr>
          </a:p>
        </p:txBody>
      </p:sp>
      <p:cxnSp>
        <p:nvCxnSpPr>
          <p:cNvPr id="122" name="Google Shape;122;p20"/>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3" name="Google Shape;123;p20"/>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Storage &amp; JSON</a:t>
            </a:r>
            <a:endParaRPr b="1" sz="1500">
              <a:solidFill>
                <a:srgbClr val="999999"/>
              </a:solidFill>
              <a:latin typeface="DM Sans"/>
              <a:ea typeface="DM Sans"/>
              <a:cs typeface="DM Sans"/>
              <a:sym typeface="DM Sans"/>
            </a:endParaRPr>
          </a:p>
        </p:txBody>
      </p:sp>
      <p:sp>
        <p:nvSpPr>
          <p:cNvPr id="124" name="Google Shape;124;p20"/>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11</a:t>
            </a:r>
            <a:endParaRPr b="1" sz="1600">
              <a:solidFill>
                <a:schemeClr val="lt1"/>
              </a:solidFill>
              <a:latin typeface="DM Sans"/>
              <a:ea typeface="DM Sans"/>
              <a:cs typeface="DM Sans"/>
              <a:sym typeface="DM Sans"/>
            </a:endParaRPr>
          </a:p>
        </p:txBody>
      </p:sp>
      <p:cxnSp>
        <p:nvCxnSpPr>
          <p:cNvPr id="125" name="Google Shape;125;p20"/>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6" name="Google Shape;126;p20"/>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Workshop I</a:t>
            </a:r>
            <a:endParaRPr b="1" sz="1500">
              <a:solidFill>
                <a:srgbClr val="EAFF6A"/>
              </a:solidFill>
              <a:latin typeface="DM Sans"/>
              <a:ea typeface="DM Sans"/>
              <a:cs typeface="DM Sans"/>
              <a:sym typeface="DM Sans"/>
            </a:endParaRPr>
          </a:p>
        </p:txBody>
      </p:sp>
      <p:sp>
        <p:nvSpPr>
          <p:cNvPr id="127" name="Google Shape;127;p20"/>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12</a:t>
            </a:r>
            <a:endParaRPr b="1" sz="1600">
              <a:solidFill>
                <a:srgbClr val="999999"/>
              </a:solidFill>
              <a:latin typeface="DM Sans"/>
              <a:ea typeface="DM Sans"/>
              <a:cs typeface="DM Sans"/>
              <a:sym typeface="DM Sans"/>
            </a:endParaRPr>
          </a:p>
        </p:txBody>
      </p:sp>
      <p:cxnSp>
        <p:nvCxnSpPr>
          <p:cNvPr id="128" name="Google Shape;128;p20"/>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9" name="Google Shape;129;p20"/>
          <p:cNvSpPr txBox="1"/>
          <p:nvPr/>
        </p:nvSpPr>
        <p:spPr>
          <a:xfrm>
            <a:off x="5865175" y="1969975"/>
            <a:ext cx="19287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a:solidFill>
                  <a:srgbClr val="999999"/>
                </a:solidFill>
                <a:latin typeface="DM Sans"/>
                <a:ea typeface="DM Sans"/>
                <a:cs typeface="DM Sans"/>
                <a:sym typeface="DM Sans"/>
              </a:rPr>
              <a:t>Operadores avanzados/Librerías</a:t>
            </a:r>
            <a:endParaRPr b="1">
              <a:solidFill>
                <a:srgbClr val="999999"/>
              </a:solidFill>
              <a:latin typeface="DM Sans"/>
              <a:ea typeface="DM Sans"/>
              <a:cs typeface="DM Sans"/>
              <a:sym typeface="DM Sans"/>
            </a:endParaRPr>
          </a:p>
        </p:txBody>
      </p:sp>
      <p:cxnSp>
        <p:nvCxnSpPr>
          <p:cNvPr id="130" name="Google Shape;130;p20"/>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31" name="Google Shape;131;p20"/>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32" name="Google Shape;132;p20"/>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33" name="Google Shape;133;p20"/>
          <p:cNvSpPr txBox="1"/>
          <p:nvPr/>
        </p:nvSpPr>
        <p:spPr>
          <a:xfrm>
            <a:off x="5865600" y="2781975"/>
            <a:ext cx="2042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Operadores y condicionales avanzados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Desestructuración</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Spread</a:t>
            </a:r>
            <a:endParaRPr sz="1200">
              <a:solidFill>
                <a:schemeClr val="lt1"/>
              </a:solidFill>
              <a:latin typeface="DM Sans"/>
              <a:ea typeface="DM Sans"/>
              <a:cs typeface="DM Sans"/>
              <a:sym typeface="DM Sans"/>
            </a:endParaRPr>
          </a:p>
        </p:txBody>
      </p:sp>
      <p:sp>
        <p:nvSpPr>
          <p:cNvPr id="134" name="Google Shape;134;p20"/>
          <p:cNvSpPr txBox="1"/>
          <p:nvPr/>
        </p:nvSpPr>
        <p:spPr>
          <a:xfrm>
            <a:off x="3638363" y="2876350"/>
            <a:ext cx="1958700" cy="867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Repaso general</a:t>
            </a:r>
            <a:endParaRPr sz="1200">
              <a:solidFill>
                <a:srgbClr val="FFFFFF"/>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Recomendaciones para el proyecto</a:t>
            </a:r>
            <a:endParaRPr sz="1200">
              <a:solidFill>
                <a:srgbClr val="FFFFFF"/>
              </a:solidFill>
              <a:latin typeface="DM Sans"/>
              <a:ea typeface="DM Sans"/>
              <a:cs typeface="DM Sans"/>
              <a:sym typeface="DM Sans"/>
            </a:endParaRPr>
          </a:p>
        </p:txBody>
      </p:sp>
      <p:sp>
        <p:nvSpPr>
          <p:cNvPr id="135" name="Google Shape;135;p20"/>
          <p:cNvSpPr txBox="1"/>
          <p:nvPr/>
        </p:nvSpPr>
        <p:spPr>
          <a:xfrm>
            <a:off x="1411125" y="2876350"/>
            <a:ext cx="17784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Storage</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JSON</a:t>
            </a:r>
            <a:endParaRPr sz="1200">
              <a:solidFill>
                <a:schemeClr val="lt1"/>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rgbClr val="FFFF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nvSpPr>
        <p:spPr>
          <a:xfrm>
            <a:off x="1461300" y="5480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¡Vamos a la clase!</a:t>
            </a:r>
            <a:endParaRPr b="1" sz="3500">
              <a:solidFill>
                <a:schemeClr val="lt1"/>
              </a:solidFill>
              <a:latin typeface="DM Sans"/>
              <a:ea typeface="DM Sans"/>
              <a:cs typeface="DM Sans"/>
              <a:sym typeface="DM Sans"/>
            </a:endParaRPr>
          </a:p>
        </p:txBody>
      </p:sp>
      <p:pic>
        <p:nvPicPr>
          <p:cNvPr id="141" name="Google Shape;141;p21"/>
          <p:cNvPicPr preferRelativeResize="0"/>
          <p:nvPr/>
        </p:nvPicPr>
        <p:blipFill>
          <a:blip r:embed="rId3">
            <a:alphaModFix/>
          </a:blip>
          <a:stretch>
            <a:fillRect/>
          </a:stretch>
        </p:blipFill>
        <p:spPr>
          <a:xfrm>
            <a:off x="2573100" y="1835525"/>
            <a:ext cx="3997775" cy="224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nvSpPr>
        <p:spPr>
          <a:xfrm>
            <a:off x="1418813" y="1746250"/>
            <a:ext cx="62214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JS: Repaso general</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Repasemos…</a:t>
            </a:r>
            <a:endParaRPr b="1" sz="3500">
              <a:solidFill>
                <a:schemeClr val="lt1"/>
              </a:solidFill>
              <a:latin typeface="DM Sans"/>
              <a:ea typeface="DM Sans"/>
              <a:cs typeface="DM Sans"/>
              <a:sym typeface="DM Sans"/>
            </a:endParaRPr>
          </a:p>
        </p:txBody>
      </p:sp>
      <p:pic>
        <p:nvPicPr>
          <p:cNvPr id="152" name="Google Shape;152;p23"/>
          <p:cNvPicPr preferRelativeResize="0"/>
          <p:nvPr/>
        </p:nvPicPr>
        <p:blipFill rotWithShape="1">
          <a:blip r:embed="rId3">
            <a:alphaModFix/>
          </a:blip>
          <a:srcRect b="0" l="18512" r="18518" t="0"/>
          <a:stretch/>
        </p:blipFill>
        <p:spPr>
          <a:xfrm>
            <a:off x="2735044" y="1308388"/>
            <a:ext cx="3673926" cy="3283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